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Default Extension="pict" ContentType="image/pict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ppt/embeddings/oleObject4.bin" ContentType="application/vnd.openxmlformats-officedocument.oleObject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embeddings/oleObject3.bin" ContentType="application/vnd.openxmlformats-officedocument.oleObject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slides/slide63.xml" ContentType="application/vnd.openxmlformats-officedocument.presentationml.slide+xml"/>
  <Default Extension="doc" ContentType="application/msword"/>
  <Override PartName="/ppt/embeddings/oleObject2.bin" ContentType="application/vnd.openxmlformats-officedocument.oleObject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49" r:id="rId3"/>
    <p:sldId id="350" r:id="rId4"/>
    <p:sldId id="257" r:id="rId5"/>
    <p:sldId id="258" r:id="rId6"/>
    <p:sldId id="345" r:id="rId7"/>
    <p:sldId id="346" r:id="rId8"/>
    <p:sldId id="347" r:id="rId9"/>
    <p:sldId id="34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333" r:id="rId20"/>
    <p:sldId id="268" r:id="rId21"/>
    <p:sldId id="269" r:id="rId22"/>
    <p:sldId id="270" r:id="rId23"/>
    <p:sldId id="271" r:id="rId24"/>
    <p:sldId id="295" r:id="rId25"/>
    <p:sldId id="294" r:id="rId26"/>
    <p:sldId id="272" r:id="rId27"/>
    <p:sldId id="327" r:id="rId28"/>
    <p:sldId id="337" r:id="rId29"/>
    <p:sldId id="338" r:id="rId30"/>
    <p:sldId id="339" r:id="rId31"/>
    <p:sldId id="340" r:id="rId32"/>
    <p:sldId id="342" r:id="rId33"/>
    <p:sldId id="343" r:id="rId34"/>
    <p:sldId id="344" r:id="rId35"/>
    <p:sldId id="326" r:id="rId36"/>
    <p:sldId id="334" r:id="rId37"/>
    <p:sldId id="290" r:id="rId38"/>
    <p:sldId id="291" r:id="rId39"/>
    <p:sldId id="329" r:id="rId40"/>
    <p:sldId id="330" r:id="rId41"/>
    <p:sldId id="331" r:id="rId42"/>
    <p:sldId id="332" r:id="rId43"/>
    <p:sldId id="292" r:id="rId44"/>
    <p:sldId id="328" r:id="rId45"/>
    <p:sldId id="336" r:id="rId46"/>
    <p:sldId id="335" r:id="rId47"/>
    <p:sldId id="351" r:id="rId48"/>
    <p:sldId id="352" r:id="rId49"/>
    <p:sldId id="353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clrMru>
    <a:srgbClr val="EEECE1"/>
    <a:srgbClr val="E3CFEB"/>
    <a:srgbClr val="985DA6"/>
    <a:srgbClr val="BED6EB"/>
    <a:srgbClr val="BED9EB"/>
    <a:srgbClr val="A7C7D8"/>
    <a:srgbClr val="47B1DE"/>
    <a:srgbClr val="4B6AB2"/>
    <a:srgbClr val="5B7ABB"/>
    <a:srgbClr val="01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3762" autoAdjust="0"/>
  </p:normalViewPr>
  <p:slideViewPr>
    <p:cSldViewPr snapToGrid="0">
      <p:cViewPr varScale="1">
        <p:scale>
          <a:sx n="91" d="100"/>
          <a:sy n="91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6BC8F-197F-1D48-872B-7D50A1E3810D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DD4F9-D218-D845-B3B4-D0871BEE068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0D779-43EF-2546-B0A9-4FE2294FDA8E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9C71A-6466-4D4B-AACA-CDD0839A34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8626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626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62899-0F53-0248-93CD-AD83741D9CF3}" type="datetimeFigureOut">
              <a:rPr lang="en-US" smtClean="0"/>
              <a:pPr/>
              <a:t>1/23/12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027E5-5CB0-0243-B70A-1AC04BCC6F9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"/>
            <a:ext cx="459600" cy="6893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553200" y="6510700"/>
            <a:ext cx="2604024" cy="3720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164A6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28.tiff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4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Word_97_-_2004_Document1.doc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0945" y="357886"/>
            <a:ext cx="7772400" cy="1470025"/>
          </a:xfrm>
        </p:spPr>
        <p:txBody>
          <a:bodyPr>
            <a:normAutofit/>
          </a:bodyPr>
          <a:lstStyle/>
          <a:p>
            <a:r>
              <a:rPr lang="en-GB" sz="5400" dirty="0" smtClean="0"/>
              <a:t>information visualisation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745" y="2155532"/>
            <a:ext cx="6400800" cy="2687440"/>
          </a:xfrm>
        </p:spPr>
        <p:txBody>
          <a:bodyPr/>
          <a:lstStyle/>
          <a:p>
            <a:r>
              <a:rPr lang="en-GB" sz="3600" dirty="0" smtClean="0"/>
              <a:t>Alan Dix</a:t>
            </a:r>
          </a:p>
          <a:p>
            <a:endParaRPr lang="en-GB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Lancaster </a:t>
            </a: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University</a:t>
            </a:r>
            <a:b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GB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Talis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door-picture-clip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4445" y="2644027"/>
            <a:ext cx="13462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66" y="3012327"/>
            <a:ext cx="1507435" cy="1155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2639" y="4713095"/>
            <a:ext cx="6649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Courier New"/>
                <a:cs typeface="Courier New"/>
              </a:rPr>
              <a:t>www.hcibook.com/alan/teaching/Promise2012/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24" y="5638134"/>
            <a:ext cx="8712000" cy="124457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462421" y="3181684"/>
            <a:ext cx="1216526" cy="441158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554094">
            <a:off x="2232524" y="3475799"/>
            <a:ext cx="19619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Birmingham</a:t>
            </a:r>
            <a:endParaRPr lang="en-GB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especially visual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visual cortex is 50% of the brain!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... but disability, context, etc., </a:t>
            </a:r>
            <a:br>
              <a:rPr lang="en-GB" dirty="0" smtClean="0"/>
            </a:br>
            <a:r>
              <a:rPr lang="en-GB" dirty="0" smtClean="0"/>
              <a:t>may mean non-visual forms needed</a:t>
            </a:r>
            <a:endParaRPr lang="en-GB" dirty="0"/>
          </a:p>
        </p:txBody>
      </p:sp>
      <p:pic>
        <p:nvPicPr>
          <p:cNvPr id="4" name="Picture 1026" descr="car on road.jpg                                                00012DC5PowerBook HD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93" y="5052345"/>
            <a:ext cx="1954604" cy="1819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4000" dirty="0" smtClean="0">
                <a:solidFill>
                  <a:srgbClr val="985DA6"/>
                </a:solidFill>
              </a:rPr>
              <a:t>for the data analyst</a:t>
            </a:r>
          </a:p>
          <a:p>
            <a:pPr algn="ctr"/>
            <a:r>
              <a:rPr lang="en-GB" dirty="0" smtClean="0"/>
              <a:t>scientist, statistician, probably you!</a:t>
            </a:r>
          </a:p>
          <a:p>
            <a:pPr algn="ctr"/>
            <a:endParaRPr lang="en-GB" dirty="0" smtClean="0"/>
          </a:p>
          <a:p>
            <a:pPr algn="ctr"/>
            <a:r>
              <a:rPr lang="en-GB" sz="4000" dirty="0" smtClean="0">
                <a:solidFill>
                  <a:srgbClr val="985DA6"/>
                </a:solidFill>
              </a:rPr>
              <a:t>for the data consumer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audience, client, reader, end-user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266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>
                <a:solidFill>
                  <a:srgbClr val="985DA6"/>
                </a:solidFill>
              </a:rPr>
              <a:t>consumer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192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understanding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1836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hetoric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8674" y="3044929"/>
            <a:ext cx="2640704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focus on well understood, simple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266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 smtClean="0">
                <a:solidFill>
                  <a:srgbClr val="985DA6"/>
                </a:solidFill>
              </a:rPr>
              <a:t>consumer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26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B6AB2"/>
                </a:solidFill>
              </a:rPr>
              <a:t>understanding</a:t>
            </a:r>
            <a:endParaRPr lang="en-GB" sz="4000" b="1" dirty="0">
              <a:solidFill>
                <a:srgbClr val="4B6AB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1836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solidFill>
                  <a:schemeClr val="bg1">
                    <a:lumMod val="65000"/>
                  </a:schemeClr>
                </a:solidFill>
              </a:rPr>
              <a:t>r</a:t>
            </a:r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hetoric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217" y="1736879"/>
            <a:ext cx="2640704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help others see what the analyst has already seen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789315" y="3244334"/>
            <a:ext cx="4825887" cy="2808431"/>
            <a:chOff x="3789315" y="3244334"/>
            <a:chExt cx="4825887" cy="2808431"/>
          </a:xfrm>
        </p:grpSpPr>
        <p:grpSp>
          <p:nvGrpSpPr>
            <p:cNvPr id="11" name="Group 10"/>
            <p:cNvGrpSpPr/>
            <p:nvPr/>
          </p:nvGrpSpPr>
          <p:grpSpPr>
            <a:xfrm>
              <a:off x="6452341" y="3244334"/>
              <a:ext cx="2162861" cy="1137285"/>
              <a:chOff x="6452341" y="3244334"/>
              <a:chExt cx="2162861" cy="113728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6912392" y="3244334"/>
                <a:ext cx="1702810" cy="461665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infographics</a:t>
                </a:r>
                <a:endParaRPr lang="en-GB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452341" y="3919954"/>
                <a:ext cx="2128858" cy="461665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data journalism</a:t>
                </a:r>
                <a:endParaRPr lang="en-GB" sz="2400" dirty="0"/>
              </a:p>
            </p:txBody>
          </p:sp>
        </p:grpSp>
        <p:pic>
          <p:nvPicPr>
            <p:cNvPr id="12" name="Picture 11" descr="Budget-deficits-graphic-00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89315" y="4508352"/>
              <a:ext cx="2560685" cy="1544413"/>
            </a:xfrm>
            <a:prstGeom prst="rect">
              <a:avLst/>
            </a:prstGeom>
            <a:ln>
              <a:solidFill>
                <a:srgbClr val="A6A6A6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3" name="Rectangle 12"/>
          <p:cNvSpPr/>
          <p:nvPr/>
        </p:nvSpPr>
        <p:spPr>
          <a:xfrm>
            <a:off x="454525" y="6598529"/>
            <a:ext cx="6563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http://www.guardian.co.uk/news/datablog/2010/oct/18/deficit-debt-government-borrowing-data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266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985DA6"/>
                </a:solidFill>
              </a:rPr>
              <a:t>consumer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26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understanding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1868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4B6AB2"/>
                </a:solidFill>
              </a:rPr>
              <a:t>r</a:t>
            </a:r>
            <a:r>
              <a:rPr lang="en-GB" sz="4000" b="1" dirty="0" smtClean="0">
                <a:solidFill>
                  <a:srgbClr val="4B6AB2"/>
                </a:solidFill>
              </a:rPr>
              <a:t>hetoric</a:t>
            </a:r>
            <a:endParaRPr lang="en-GB" sz="4000" b="1" dirty="0">
              <a:solidFill>
                <a:srgbClr val="4B6A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020" y="4890067"/>
            <a:ext cx="2865023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persuade readers of  particular point</a:t>
            </a:r>
            <a:br>
              <a:rPr lang="en-GB" sz="2400" dirty="0" smtClean="0"/>
            </a:br>
            <a:r>
              <a:rPr lang="en-GB" sz="2400" dirty="0" smtClean="0"/>
              <a:t>(and not others!)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24500" y="1921544"/>
            <a:ext cx="3366794" cy="4362099"/>
            <a:chOff x="5524500" y="1921544"/>
            <a:chExt cx="3366794" cy="4362099"/>
          </a:xfrm>
        </p:grpSpPr>
        <p:sp>
          <p:nvSpPr>
            <p:cNvPr id="11" name="Rectangle 10"/>
            <p:cNvSpPr/>
            <p:nvPr/>
          </p:nvSpPr>
          <p:spPr>
            <a:xfrm>
              <a:off x="6538066" y="5452646"/>
              <a:ext cx="2023661" cy="830997"/>
            </a:xfrm>
            <a:prstGeom prst="rect">
              <a:avLst/>
            </a:prstGeom>
            <a:solidFill>
              <a:srgbClr val="E3CFEB"/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lies, damn lies, </a:t>
              </a:r>
              <a:br>
                <a:rPr lang="en-GB" sz="2400" dirty="0" smtClean="0"/>
              </a:br>
              <a:r>
                <a:rPr lang="en-GB" sz="2400" dirty="0" smtClean="0"/>
                <a:t>and graphs</a:t>
              </a:r>
              <a:endParaRPr lang="en-GB" sz="2400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24500" y="1921544"/>
              <a:ext cx="3366794" cy="2729831"/>
              <a:chOff x="5524500" y="1921544"/>
              <a:chExt cx="3366794" cy="272983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6538066" y="1921544"/>
                <a:ext cx="2353228" cy="830997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the business plan </a:t>
                </a:r>
                <a:br>
                  <a:rPr lang="en-GB" sz="2400" dirty="0" smtClean="0"/>
                </a:br>
                <a:r>
                  <a:rPr lang="en-GB" sz="2400" dirty="0" smtClean="0"/>
                  <a:t>hockey stick!</a:t>
                </a:r>
                <a:endParaRPr lang="en-GB" sz="2400" dirty="0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5524500" y="2984500"/>
                <a:ext cx="3095625" cy="1666875"/>
                <a:chOff x="5556250" y="2984500"/>
                <a:chExt cx="3095625" cy="1666875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556250" y="2984500"/>
                  <a:ext cx="3095625" cy="16668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  <a:effectLst>
                  <a:outerShdw blurRad="40000" dist="35687" dir="246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7" name="Group 16"/>
                <p:cNvGrpSpPr/>
                <p:nvPr/>
              </p:nvGrpSpPr>
              <p:grpSpPr>
                <a:xfrm flipH="1">
                  <a:off x="5759533" y="3095625"/>
                  <a:ext cx="2743115" cy="1462087"/>
                  <a:chOff x="1345406" y="1683544"/>
                  <a:chExt cx="6553994" cy="3493294"/>
                </a:xfrm>
                <a:effectLst/>
              </p:grpSpPr>
              <p:cxnSp>
                <p:nvCxnSpPr>
                  <p:cNvPr id="14" name="Straight Arrow Connector 13"/>
                  <p:cNvCxnSpPr/>
                  <p:nvPr/>
                </p:nvCxnSpPr>
                <p:spPr>
                  <a:xfrm>
                    <a:off x="1346200" y="5175250"/>
                    <a:ext cx="6553200" cy="1588"/>
                  </a:xfrm>
                  <a:prstGeom prst="straightConnector1">
                    <a:avLst/>
                  </a:prstGeom>
                  <a:ln w="38100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Arrow Connector 14"/>
                  <p:cNvCxnSpPr/>
                  <p:nvPr/>
                </p:nvCxnSpPr>
                <p:spPr>
                  <a:xfrm rot="5400000" flipH="1" flipV="1">
                    <a:off x="-400050" y="3429000"/>
                    <a:ext cx="3492500" cy="1588"/>
                  </a:xfrm>
                  <a:prstGeom prst="straightConnector1">
                    <a:avLst/>
                  </a:prstGeom>
                  <a:ln w="38100" cap="flat" cmpd="sng" algn="ctr">
                    <a:solidFill>
                      <a:schemeClr val="accent2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" name="Freeform 15"/>
                  <p:cNvSpPr/>
                  <p:nvPr/>
                </p:nvSpPr>
                <p:spPr>
                  <a:xfrm>
                    <a:off x="1638300" y="2247900"/>
                    <a:ext cx="6142567" cy="2592917"/>
                  </a:xfrm>
                  <a:custGeom>
                    <a:avLst/>
                    <a:gdLst>
                      <a:gd name="connsiteX0" fmla="*/ 0 w 6142567"/>
                      <a:gd name="connsiteY0" fmla="*/ 0 h 2592917"/>
                      <a:gd name="connsiteX1" fmla="*/ 279400 w 6142567"/>
                      <a:gd name="connsiteY1" fmla="*/ 762000 h 2592917"/>
                      <a:gd name="connsiteX2" fmla="*/ 660400 w 6142567"/>
                      <a:gd name="connsiteY2" fmla="*/ 1460500 h 2592917"/>
                      <a:gd name="connsiteX3" fmla="*/ 1155700 w 6142567"/>
                      <a:gd name="connsiteY3" fmla="*/ 1879600 h 2592917"/>
                      <a:gd name="connsiteX4" fmla="*/ 1574800 w 6142567"/>
                      <a:gd name="connsiteY4" fmla="*/ 2095500 h 2592917"/>
                      <a:gd name="connsiteX5" fmla="*/ 2336800 w 6142567"/>
                      <a:gd name="connsiteY5" fmla="*/ 2273300 h 2592917"/>
                      <a:gd name="connsiteX6" fmla="*/ 3390900 w 6142567"/>
                      <a:gd name="connsiteY6" fmla="*/ 2438400 h 2592917"/>
                      <a:gd name="connsiteX7" fmla="*/ 4483100 w 6142567"/>
                      <a:gd name="connsiteY7" fmla="*/ 2540000 h 2592917"/>
                      <a:gd name="connsiteX8" fmla="*/ 5422900 w 6142567"/>
                      <a:gd name="connsiteY8" fmla="*/ 2578100 h 2592917"/>
                      <a:gd name="connsiteX9" fmla="*/ 6032500 w 6142567"/>
                      <a:gd name="connsiteY9" fmla="*/ 2590800 h 2592917"/>
                      <a:gd name="connsiteX10" fmla="*/ 6083300 w 6142567"/>
                      <a:gd name="connsiteY10" fmla="*/ 2590800 h 25929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6142567" h="2592917">
                        <a:moveTo>
                          <a:pt x="0" y="0"/>
                        </a:moveTo>
                        <a:cubicBezTo>
                          <a:pt x="84666" y="259291"/>
                          <a:pt x="169333" y="518583"/>
                          <a:pt x="279400" y="762000"/>
                        </a:cubicBezTo>
                        <a:cubicBezTo>
                          <a:pt x="389467" y="1005417"/>
                          <a:pt x="514350" y="1274233"/>
                          <a:pt x="660400" y="1460500"/>
                        </a:cubicBezTo>
                        <a:cubicBezTo>
                          <a:pt x="806450" y="1646767"/>
                          <a:pt x="1003300" y="1773767"/>
                          <a:pt x="1155700" y="1879600"/>
                        </a:cubicBezTo>
                        <a:cubicBezTo>
                          <a:pt x="1308100" y="1985433"/>
                          <a:pt x="1377950" y="2029883"/>
                          <a:pt x="1574800" y="2095500"/>
                        </a:cubicBezTo>
                        <a:cubicBezTo>
                          <a:pt x="1771650" y="2161117"/>
                          <a:pt x="2034117" y="2216150"/>
                          <a:pt x="2336800" y="2273300"/>
                        </a:cubicBezTo>
                        <a:cubicBezTo>
                          <a:pt x="2639483" y="2330450"/>
                          <a:pt x="3033183" y="2393950"/>
                          <a:pt x="3390900" y="2438400"/>
                        </a:cubicBezTo>
                        <a:cubicBezTo>
                          <a:pt x="3748617" y="2482850"/>
                          <a:pt x="4144433" y="2516717"/>
                          <a:pt x="4483100" y="2540000"/>
                        </a:cubicBezTo>
                        <a:cubicBezTo>
                          <a:pt x="4821767" y="2563283"/>
                          <a:pt x="5164667" y="2569633"/>
                          <a:pt x="5422900" y="2578100"/>
                        </a:cubicBezTo>
                        <a:cubicBezTo>
                          <a:pt x="5681133" y="2586567"/>
                          <a:pt x="5922433" y="2588683"/>
                          <a:pt x="6032500" y="2590800"/>
                        </a:cubicBezTo>
                        <a:cubicBezTo>
                          <a:pt x="6142567" y="2592917"/>
                          <a:pt x="6083300" y="2590800"/>
                          <a:pt x="6083300" y="2590800"/>
                        </a:cubicBezTo>
                      </a:path>
                    </a:pathLst>
                  </a:custGeom>
                  <a:ln w="38100" cap="flat" cmpd="sng" algn="ctr">
                    <a:solidFill>
                      <a:schemeClr val="accent4">
                        <a:lumMod val="75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1951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985DA6"/>
                </a:solidFill>
              </a:rPr>
              <a:t>analyst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1923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A6A6A6"/>
                </a:solidFill>
              </a:rPr>
              <a:t>understanding</a:t>
            </a:r>
            <a:endParaRPr lang="en-GB" sz="4000" dirty="0">
              <a:solidFill>
                <a:srgbClr val="A6A6A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2551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rgbClr val="A6A6A6"/>
                </a:solidFill>
              </a:rPr>
              <a:t>exploration</a:t>
            </a:r>
            <a:endParaRPr lang="en-GB" sz="4000" dirty="0">
              <a:solidFill>
                <a:srgbClr val="A6A6A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8674" y="3044929"/>
            <a:ext cx="2884704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powerful, often novel visualisations, training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266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985DA6"/>
                </a:solidFill>
              </a:rPr>
              <a:t>consumer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26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B6AB2"/>
                </a:solidFill>
              </a:rPr>
              <a:t>understanding</a:t>
            </a:r>
            <a:endParaRPr lang="en-GB" sz="4000" b="1" dirty="0">
              <a:solidFill>
                <a:srgbClr val="4B6AB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2551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exploration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1217" y="1736879"/>
            <a:ext cx="2640704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make more clear</a:t>
            </a:r>
            <a:br>
              <a:rPr lang="en-GB" sz="2400" dirty="0" smtClean="0"/>
            </a:br>
            <a:r>
              <a:rPr lang="en-GB" sz="2400" dirty="0" smtClean="0"/>
              <a:t>particular aspects</a:t>
            </a:r>
            <a:br>
              <a:rPr lang="en-GB" sz="2400" dirty="0" smtClean="0"/>
            </a:br>
            <a:r>
              <a:rPr lang="en-GB" sz="2400" dirty="0" smtClean="0"/>
              <a:t>of data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67430" y="3096412"/>
            <a:ext cx="5134709" cy="3586963"/>
            <a:chOff x="3767430" y="3096412"/>
            <a:chExt cx="5134709" cy="358696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7430" y="4399632"/>
              <a:ext cx="2519070" cy="2283743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/>
          </p:nvGrpSpPr>
          <p:grpSpPr>
            <a:xfrm>
              <a:off x="5873696" y="3096412"/>
              <a:ext cx="3028443" cy="3044345"/>
              <a:chOff x="5873696" y="3096412"/>
              <a:chExt cx="3028443" cy="304434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873696" y="3096412"/>
                <a:ext cx="3028443" cy="461665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confirming hypotheses</a:t>
                </a:r>
                <a:endParaRPr lang="en-GB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219509" y="5771425"/>
                <a:ext cx="2150461" cy="369332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e.g. box plots in stats</a:t>
                </a:r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09362" y="3710477"/>
                <a:ext cx="2592777" cy="461665"/>
              </a:xfrm>
              <a:prstGeom prst="rect">
                <a:avLst/>
              </a:prstGeom>
              <a:solidFill>
                <a:srgbClr val="E3CFEB"/>
              </a:solidFill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noticing exceptions</a:t>
                </a:r>
                <a:endParaRPr lang="en-GB" sz="2400" dirty="0"/>
              </a:p>
            </p:txBody>
          </p:sp>
        </p:grpSp>
      </p:grpSp>
      <p:sp>
        <p:nvSpPr>
          <p:cNvPr id="14" name="Rectangle 13"/>
          <p:cNvSpPr/>
          <p:nvPr/>
        </p:nvSpPr>
        <p:spPr>
          <a:xfrm>
            <a:off x="460374" y="6585545"/>
            <a:ext cx="61118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graph from: Measurement </a:t>
            </a:r>
            <a:r>
              <a:rPr lang="en-US" sz="1200" dirty="0" smtClean="0"/>
              <a:t>of the neutrino velocity with the OPERA </a:t>
            </a:r>
            <a:r>
              <a:rPr lang="en-US" sz="1200" dirty="0" smtClean="0"/>
              <a:t>detector in </a:t>
            </a:r>
            <a:r>
              <a:rPr lang="en-US" sz="1200" dirty="0" smtClean="0"/>
              <a:t>the CNGS </a:t>
            </a:r>
            <a:r>
              <a:rPr lang="en-US" sz="1200" dirty="0" smtClean="0"/>
              <a:t>beam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visualisation?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38108" y="2982723"/>
            <a:ext cx="2664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smtClean="0">
                <a:solidFill>
                  <a:srgbClr val="985DA6"/>
                </a:solidFill>
              </a:rPr>
              <a:t>consumer</a:t>
            </a:r>
            <a:endParaRPr lang="en-GB" sz="4800" dirty="0"/>
          </a:p>
        </p:txBody>
      </p:sp>
      <p:sp>
        <p:nvSpPr>
          <p:cNvPr id="6" name="Rectangle 5"/>
          <p:cNvSpPr/>
          <p:nvPr/>
        </p:nvSpPr>
        <p:spPr>
          <a:xfrm>
            <a:off x="1837032" y="2337043"/>
            <a:ext cx="32646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65000"/>
                  </a:schemeClr>
                </a:solidFill>
              </a:rPr>
              <a:t>understanding</a:t>
            </a:r>
            <a:endParaRPr lang="en-GB" sz="4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2852" y="3813720"/>
            <a:ext cx="26232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rgbClr val="4B6AB2"/>
                </a:solidFill>
              </a:rPr>
              <a:t>exploration</a:t>
            </a:r>
            <a:endParaRPr lang="en-GB" sz="4000" b="1" dirty="0">
              <a:solidFill>
                <a:srgbClr val="4B6AB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9020" y="4667817"/>
            <a:ext cx="3105318" cy="1200328"/>
          </a:xfrm>
          <a:prstGeom prst="rect">
            <a:avLst/>
          </a:prstGeom>
          <a:solidFill>
            <a:srgbClr val="BED6EB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to find new things</a:t>
            </a:r>
            <a:br>
              <a:rPr lang="en-GB" sz="2400" dirty="0" smtClean="0"/>
            </a:br>
            <a:r>
              <a:rPr lang="en-GB" sz="2400" dirty="0" smtClean="0"/>
              <a:t>that have not been </a:t>
            </a:r>
            <a:br>
              <a:rPr lang="en-GB" sz="2400" dirty="0" smtClean="0"/>
            </a:br>
            <a:r>
              <a:rPr lang="en-GB" sz="2400" dirty="0" smtClean="0"/>
              <a:t>previously considered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26332" y="1644545"/>
            <a:ext cx="3721481" cy="1765521"/>
            <a:chOff x="5326332" y="1644545"/>
            <a:chExt cx="3721481" cy="1765521"/>
          </a:xfrm>
        </p:grpSpPr>
        <p:sp>
          <p:nvSpPr>
            <p:cNvPr id="12" name="Rectangle 11"/>
            <p:cNvSpPr/>
            <p:nvPr/>
          </p:nvSpPr>
          <p:spPr>
            <a:xfrm>
              <a:off x="5326332" y="1644545"/>
              <a:ext cx="2923998" cy="461665"/>
            </a:xfrm>
            <a:prstGeom prst="rect">
              <a:avLst/>
            </a:prstGeom>
            <a:solidFill>
              <a:srgbClr val="E3CFEB"/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seeking the unknown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98370" y="2302721"/>
              <a:ext cx="2768606" cy="461665"/>
            </a:xfrm>
            <a:prstGeom prst="rect">
              <a:avLst/>
            </a:prstGeom>
            <a:solidFill>
              <a:srgbClr val="E3CFEB"/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avoiding the obvious</a:t>
              </a:r>
              <a:endParaRPr lang="en-GB" sz="24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9620" y="2948401"/>
              <a:ext cx="2948193" cy="461665"/>
            </a:xfrm>
            <a:prstGeom prst="rect">
              <a:avLst/>
            </a:prstGeom>
            <a:solidFill>
              <a:srgbClr val="E3CFEB"/>
            </a:solidFill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wary of happenstance</a:t>
              </a:r>
              <a:endParaRPr lang="en-GB" sz="2400" dirty="0"/>
            </a:p>
          </p:txBody>
        </p:sp>
      </p:grpSp>
      <p:pic>
        <p:nvPicPr>
          <p:cNvPr id="11" name="Picture 10" descr="vis-abalytics-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375" y="3939599"/>
            <a:ext cx="2873375" cy="19963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936941" y="2793941"/>
            <a:ext cx="1270119" cy="1270119"/>
          </a:xfrm>
          <a:prstGeom prst="ellipse">
            <a:avLst/>
          </a:prstGeom>
          <a:solidFill>
            <a:srgbClr val="985D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a brief history of visualisation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 smtClean="0"/>
              <a:t>from 2500 BC to 2012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example</a:t>
            </a:r>
            <a:br>
              <a:rPr lang="en-GB" sz="3200" dirty="0" smtClean="0"/>
            </a:br>
            <a:r>
              <a:rPr lang="en-GB" sz="3200" dirty="0" smtClean="0"/>
              <a:t>Map your moves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where New Yorkers move (10 years data)</a:t>
            </a:r>
          </a:p>
          <a:p>
            <a:endParaRPr lang="en-GB" sz="2800" dirty="0" smtClean="0"/>
          </a:p>
          <a:p>
            <a:r>
              <a:rPr lang="en-GB" sz="2400" dirty="0" smtClean="0"/>
              <a:t>distorted map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circle = moves for</a:t>
            </a:r>
            <a:br>
              <a:rPr lang="en-GB" sz="2400" dirty="0" smtClean="0"/>
            </a:br>
            <a:r>
              <a:rPr lang="en-GB" sz="2400" dirty="0" smtClean="0"/>
              <a:t>             one zip code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red – out</a:t>
            </a:r>
            <a:br>
              <a:rPr lang="en-GB" sz="2400" dirty="0" smtClean="0"/>
            </a:br>
            <a:r>
              <a:rPr lang="en-GB" sz="2400" dirty="0" smtClean="0"/>
              <a:t>blue – in</a:t>
            </a:r>
            <a:br>
              <a:rPr lang="en-GB" sz="2400" dirty="0" smtClean="0"/>
            </a:br>
            <a:endParaRPr lang="en-GB" sz="2400" dirty="0" smtClean="0"/>
          </a:p>
          <a:p>
            <a:r>
              <a:rPr lang="en-GB" sz="2400" dirty="0" smtClean="0"/>
              <a:t>overlaid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444500" y="6488668"/>
            <a:ext cx="635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http://moritz.stefaner.eu/projects/map%20your%20moves/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375" y="2413000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...</a:t>
            </a:r>
            <a:endParaRPr lang="en-US" dirty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static visualisation</a:t>
            </a:r>
            <a:endParaRPr lang="en-US" sz="2800" dirty="0" smtClean="0"/>
          </a:p>
          <a:p>
            <a:pPr marL="1136650" lvl="1"/>
            <a:r>
              <a:rPr lang="en-US" sz="2400" dirty="0" smtClean="0"/>
              <a:t>the first 2500 years</a:t>
            </a:r>
          </a:p>
          <a:p>
            <a:endParaRPr lang="en-US" sz="1800" dirty="0"/>
          </a:p>
          <a:p>
            <a:r>
              <a:rPr lang="en-US" sz="2800" dirty="0"/>
              <a:t>interactive visualisation</a:t>
            </a:r>
            <a:endParaRPr lang="en-US" sz="2800" dirty="0" smtClean="0"/>
          </a:p>
          <a:p>
            <a:pPr marL="1136650" lvl="1"/>
            <a:r>
              <a:rPr lang="en-US" sz="2400" dirty="0" smtClean="0"/>
              <a:t>the glorious ’90s</a:t>
            </a:r>
          </a:p>
          <a:p>
            <a:endParaRPr lang="en-US" sz="1800" dirty="0" smtClean="0"/>
          </a:p>
          <a:p>
            <a:r>
              <a:rPr lang="en-US" sz="2800" dirty="0" smtClean="0"/>
              <a:t>and now?</a:t>
            </a:r>
          </a:p>
          <a:p>
            <a:pPr marL="1136650" lvl="1"/>
            <a:r>
              <a:rPr lang="en-US" sz="2400" dirty="0" smtClean="0"/>
              <a:t>web and mass </a:t>
            </a:r>
            <a:r>
              <a:rPr lang="en-US" sz="2400" dirty="0" smtClean="0"/>
              <a:t>data</a:t>
            </a:r>
          </a:p>
          <a:p>
            <a:pPr marL="1136650" lvl="1"/>
            <a:r>
              <a:rPr lang="en-US" sz="2400" dirty="0" smtClean="0"/>
              <a:t>visual analytics</a:t>
            </a:r>
            <a:endParaRPr lang="en-US" sz="2400" dirty="0" smtClean="0"/>
          </a:p>
          <a:p>
            <a:endParaRPr lang="en-US" sz="2800" dirty="0" smtClean="0"/>
          </a:p>
          <a:p>
            <a:pPr marL="0" lvl="1" indent="0">
              <a:buNone/>
            </a:pPr>
            <a:endParaRPr lang="en-US" sz="2400" dirty="0" smtClean="0"/>
          </a:p>
          <a:p>
            <a:endParaRPr lang="en-US" sz="28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5562600" y="1828800"/>
            <a:ext cx="1379538" cy="1447800"/>
            <a:chOff x="1161" y="1302"/>
            <a:chExt cx="3001" cy="2925"/>
          </a:xfrm>
        </p:grpSpPr>
        <p:pic>
          <p:nvPicPr>
            <p:cNvPr id="9523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" y="1350"/>
              <a:ext cx="2675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5238" name="Freeform 6"/>
            <p:cNvSpPr>
              <a:spLocks noChangeAspect="1"/>
            </p:cNvSpPr>
            <p:nvPr/>
          </p:nvSpPr>
          <p:spPr bwMode="auto">
            <a:xfrm>
              <a:off x="1313" y="1302"/>
              <a:ext cx="2793" cy="893"/>
            </a:xfrm>
            <a:custGeom>
              <a:avLst/>
              <a:gdLst/>
              <a:ahLst/>
              <a:cxnLst>
                <a:cxn ang="0">
                  <a:pos x="316" y="308"/>
                </a:cxn>
                <a:cxn ang="0">
                  <a:pos x="412" y="284"/>
                </a:cxn>
                <a:cxn ang="0">
                  <a:pos x="528" y="280"/>
                </a:cxn>
                <a:cxn ang="0">
                  <a:pos x="632" y="284"/>
                </a:cxn>
                <a:cxn ang="0">
                  <a:pos x="732" y="304"/>
                </a:cxn>
                <a:cxn ang="0">
                  <a:pos x="848" y="296"/>
                </a:cxn>
                <a:cxn ang="0">
                  <a:pos x="956" y="288"/>
                </a:cxn>
                <a:cxn ang="0">
                  <a:pos x="1068" y="296"/>
                </a:cxn>
                <a:cxn ang="0">
                  <a:pos x="1176" y="304"/>
                </a:cxn>
                <a:cxn ang="0">
                  <a:pos x="1288" y="316"/>
                </a:cxn>
                <a:cxn ang="0">
                  <a:pos x="1392" y="308"/>
                </a:cxn>
                <a:cxn ang="0">
                  <a:pos x="1512" y="308"/>
                </a:cxn>
                <a:cxn ang="0">
                  <a:pos x="1616" y="292"/>
                </a:cxn>
                <a:cxn ang="0">
                  <a:pos x="1716" y="292"/>
                </a:cxn>
                <a:cxn ang="0">
                  <a:pos x="1816" y="284"/>
                </a:cxn>
                <a:cxn ang="0">
                  <a:pos x="1928" y="280"/>
                </a:cxn>
                <a:cxn ang="0">
                  <a:pos x="2028" y="292"/>
                </a:cxn>
                <a:cxn ang="0">
                  <a:pos x="2148" y="292"/>
                </a:cxn>
                <a:cxn ang="0">
                  <a:pos x="2256" y="296"/>
                </a:cxn>
                <a:cxn ang="0">
                  <a:pos x="2364" y="304"/>
                </a:cxn>
                <a:cxn ang="0">
                  <a:pos x="2444" y="352"/>
                </a:cxn>
                <a:cxn ang="0">
                  <a:pos x="2500" y="444"/>
                </a:cxn>
                <a:cxn ang="0">
                  <a:pos x="2516" y="540"/>
                </a:cxn>
                <a:cxn ang="0">
                  <a:pos x="2520" y="636"/>
                </a:cxn>
                <a:cxn ang="0">
                  <a:pos x="2520" y="744"/>
                </a:cxn>
                <a:cxn ang="0">
                  <a:pos x="2528" y="840"/>
                </a:cxn>
                <a:cxn ang="0">
                  <a:pos x="2592" y="888"/>
                </a:cxn>
                <a:cxn ang="0">
                  <a:pos x="2704" y="864"/>
                </a:cxn>
                <a:cxn ang="0">
                  <a:pos x="2784" y="776"/>
                </a:cxn>
                <a:cxn ang="0">
                  <a:pos x="2792" y="672"/>
                </a:cxn>
                <a:cxn ang="0">
                  <a:pos x="2792" y="532"/>
                </a:cxn>
                <a:cxn ang="0">
                  <a:pos x="2792" y="376"/>
                </a:cxn>
                <a:cxn ang="0">
                  <a:pos x="2792" y="208"/>
                </a:cxn>
                <a:cxn ang="0">
                  <a:pos x="2792" y="92"/>
                </a:cxn>
                <a:cxn ang="0">
                  <a:pos x="2724" y="24"/>
                </a:cxn>
                <a:cxn ang="0">
                  <a:pos x="2604" y="12"/>
                </a:cxn>
                <a:cxn ang="0">
                  <a:pos x="2472" y="28"/>
                </a:cxn>
                <a:cxn ang="0">
                  <a:pos x="2356" y="28"/>
                </a:cxn>
                <a:cxn ang="0">
                  <a:pos x="2220" y="12"/>
                </a:cxn>
                <a:cxn ang="0">
                  <a:pos x="2108" y="8"/>
                </a:cxn>
                <a:cxn ang="0">
                  <a:pos x="1984" y="24"/>
                </a:cxn>
                <a:cxn ang="0">
                  <a:pos x="1860" y="32"/>
                </a:cxn>
                <a:cxn ang="0">
                  <a:pos x="1720" y="8"/>
                </a:cxn>
                <a:cxn ang="0">
                  <a:pos x="1600" y="4"/>
                </a:cxn>
                <a:cxn ang="0">
                  <a:pos x="1476" y="4"/>
                </a:cxn>
                <a:cxn ang="0">
                  <a:pos x="1356" y="4"/>
                </a:cxn>
                <a:cxn ang="0">
                  <a:pos x="1232" y="0"/>
                </a:cxn>
                <a:cxn ang="0">
                  <a:pos x="1116" y="0"/>
                </a:cxn>
                <a:cxn ang="0">
                  <a:pos x="992" y="12"/>
                </a:cxn>
                <a:cxn ang="0">
                  <a:pos x="876" y="20"/>
                </a:cxn>
                <a:cxn ang="0">
                  <a:pos x="760" y="20"/>
                </a:cxn>
                <a:cxn ang="0">
                  <a:pos x="628" y="20"/>
                </a:cxn>
                <a:cxn ang="0">
                  <a:pos x="476" y="16"/>
                </a:cxn>
                <a:cxn ang="0">
                  <a:pos x="296" y="4"/>
                </a:cxn>
                <a:cxn ang="0">
                  <a:pos x="192" y="8"/>
                </a:cxn>
                <a:cxn ang="0">
                  <a:pos x="92" y="24"/>
                </a:cxn>
                <a:cxn ang="0">
                  <a:pos x="12" y="108"/>
                </a:cxn>
                <a:cxn ang="0">
                  <a:pos x="0" y="212"/>
                </a:cxn>
                <a:cxn ang="0">
                  <a:pos x="32" y="316"/>
                </a:cxn>
                <a:cxn ang="0">
                  <a:pos x="140" y="360"/>
                </a:cxn>
                <a:cxn ang="0">
                  <a:pos x="248" y="352"/>
                </a:cxn>
              </a:cxnLst>
              <a:rect l="0" t="0" r="r" b="b"/>
              <a:pathLst>
                <a:path w="2793" h="893">
                  <a:moveTo>
                    <a:pt x="256" y="368"/>
                  </a:moveTo>
                  <a:lnTo>
                    <a:pt x="260" y="360"/>
                  </a:lnTo>
                  <a:lnTo>
                    <a:pt x="260" y="352"/>
                  </a:lnTo>
                  <a:lnTo>
                    <a:pt x="260" y="344"/>
                  </a:lnTo>
                  <a:lnTo>
                    <a:pt x="264" y="336"/>
                  </a:lnTo>
                  <a:lnTo>
                    <a:pt x="272" y="332"/>
                  </a:lnTo>
                  <a:lnTo>
                    <a:pt x="276" y="324"/>
                  </a:lnTo>
                  <a:lnTo>
                    <a:pt x="284" y="324"/>
                  </a:lnTo>
                  <a:lnTo>
                    <a:pt x="292" y="320"/>
                  </a:lnTo>
                  <a:lnTo>
                    <a:pt x="300" y="312"/>
                  </a:lnTo>
                  <a:lnTo>
                    <a:pt x="308" y="308"/>
                  </a:lnTo>
                  <a:lnTo>
                    <a:pt x="316" y="308"/>
                  </a:lnTo>
                  <a:lnTo>
                    <a:pt x="324" y="304"/>
                  </a:lnTo>
                  <a:lnTo>
                    <a:pt x="332" y="300"/>
                  </a:lnTo>
                  <a:lnTo>
                    <a:pt x="340" y="300"/>
                  </a:lnTo>
                  <a:lnTo>
                    <a:pt x="348" y="300"/>
                  </a:lnTo>
                  <a:lnTo>
                    <a:pt x="352" y="292"/>
                  </a:lnTo>
                  <a:lnTo>
                    <a:pt x="360" y="292"/>
                  </a:lnTo>
                  <a:lnTo>
                    <a:pt x="368" y="288"/>
                  </a:lnTo>
                  <a:lnTo>
                    <a:pt x="376" y="284"/>
                  </a:lnTo>
                  <a:lnTo>
                    <a:pt x="384" y="284"/>
                  </a:lnTo>
                  <a:lnTo>
                    <a:pt x="392" y="284"/>
                  </a:lnTo>
                  <a:lnTo>
                    <a:pt x="404" y="284"/>
                  </a:lnTo>
                  <a:lnTo>
                    <a:pt x="412" y="284"/>
                  </a:lnTo>
                  <a:lnTo>
                    <a:pt x="420" y="284"/>
                  </a:lnTo>
                  <a:lnTo>
                    <a:pt x="432" y="280"/>
                  </a:lnTo>
                  <a:lnTo>
                    <a:pt x="440" y="280"/>
                  </a:lnTo>
                  <a:lnTo>
                    <a:pt x="448" y="280"/>
                  </a:lnTo>
                  <a:lnTo>
                    <a:pt x="464" y="280"/>
                  </a:lnTo>
                  <a:lnTo>
                    <a:pt x="472" y="280"/>
                  </a:lnTo>
                  <a:lnTo>
                    <a:pt x="480" y="280"/>
                  </a:lnTo>
                  <a:lnTo>
                    <a:pt x="492" y="280"/>
                  </a:lnTo>
                  <a:lnTo>
                    <a:pt x="504" y="280"/>
                  </a:lnTo>
                  <a:lnTo>
                    <a:pt x="512" y="280"/>
                  </a:lnTo>
                  <a:lnTo>
                    <a:pt x="520" y="280"/>
                  </a:lnTo>
                  <a:lnTo>
                    <a:pt x="528" y="280"/>
                  </a:lnTo>
                  <a:lnTo>
                    <a:pt x="536" y="280"/>
                  </a:lnTo>
                  <a:lnTo>
                    <a:pt x="544" y="280"/>
                  </a:lnTo>
                  <a:lnTo>
                    <a:pt x="552" y="280"/>
                  </a:lnTo>
                  <a:lnTo>
                    <a:pt x="560" y="280"/>
                  </a:lnTo>
                  <a:lnTo>
                    <a:pt x="568" y="280"/>
                  </a:lnTo>
                  <a:lnTo>
                    <a:pt x="576" y="280"/>
                  </a:lnTo>
                  <a:lnTo>
                    <a:pt x="588" y="280"/>
                  </a:lnTo>
                  <a:lnTo>
                    <a:pt x="596" y="280"/>
                  </a:lnTo>
                  <a:lnTo>
                    <a:pt x="608" y="280"/>
                  </a:lnTo>
                  <a:lnTo>
                    <a:pt x="616" y="280"/>
                  </a:lnTo>
                  <a:lnTo>
                    <a:pt x="624" y="284"/>
                  </a:lnTo>
                  <a:lnTo>
                    <a:pt x="632" y="284"/>
                  </a:lnTo>
                  <a:lnTo>
                    <a:pt x="640" y="288"/>
                  </a:lnTo>
                  <a:lnTo>
                    <a:pt x="648" y="288"/>
                  </a:lnTo>
                  <a:lnTo>
                    <a:pt x="656" y="292"/>
                  </a:lnTo>
                  <a:lnTo>
                    <a:pt x="664" y="292"/>
                  </a:lnTo>
                  <a:lnTo>
                    <a:pt x="672" y="292"/>
                  </a:lnTo>
                  <a:lnTo>
                    <a:pt x="680" y="296"/>
                  </a:lnTo>
                  <a:lnTo>
                    <a:pt x="688" y="300"/>
                  </a:lnTo>
                  <a:lnTo>
                    <a:pt x="696" y="300"/>
                  </a:lnTo>
                  <a:lnTo>
                    <a:pt x="708" y="300"/>
                  </a:lnTo>
                  <a:lnTo>
                    <a:pt x="716" y="304"/>
                  </a:lnTo>
                  <a:lnTo>
                    <a:pt x="724" y="304"/>
                  </a:lnTo>
                  <a:lnTo>
                    <a:pt x="732" y="304"/>
                  </a:lnTo>
                  <a:lnTo>
                    <a:pt x="744" y="308"/>
                  </a:lnTo>
                  <a:lnTo>
                    <a:pt x="752" y="308"/>
                  </a:lnTo>
                  <a:lnTo>
                    <a:pt x="760" y="308"/>
                  </a:lnTo>
                  <a:lnTo>
                    <a:pt x="768" y="308"/>
                  </a:lnTo>
                  <a:lnTo>
                    <a:pt x="776" y="308"/>
                  </a:lnTo>
                  <a:lnTo>
                    <a:pt x="784" y="304"/>
                  </a:lnTo>
                  <a:lnTo>
                    <a:pt x="792" y="300"/>
                  </a:lnTo>
                  <a:lnTo>
                    <a:pt x="800" y="296"/>
                  </a:lnTo>
                  <a:lnTo>
                    <a:pt x="812" y="296"/>
                  </a:lnTo>
                  <a:lnTo>
                    <a:pt x="832" y="296"/>
                  </a:lnTo>
                  <a:lnTo>
                    <a:pt x="840" y="296"/>
                  </a:lnTo>
                  <a:lnTo>
                    <a:pt x="848" y="296"/>
                  </a:lnTo>
                  <a:lnTo>
                    <a:pt x="856" y="296"/>
                  </a:lnTo>
                  <a:lnTo>
                    <a:pt x="868" y="292"/>
                  </a:lnTo>
                  <a:lnTo>
                    <a:pt x="876" y="292"/>
                  </a:lnTo>
                  <a:lnTo>
                    <a:pt x="888" y="288"/>
                  </a:lnTo>
                  <a:lnTo>
                    <a:pt x="896" y="288"/>
                  </a:lnTo>
                  <a:lnTo>
                    <a:pt x="904" y="288"/>
                  </a:lnTo>
                  <a:lnTo>
                    <a:pt x="912" y="288"/>
                  </a:lnTo>
                  <a:lnTo>
                    <a:pt x="924" y="288"/>
                  </a:lnTo>
                  <a:lnTo>
                    <a:pt x="932" y="288"/>
                  </a:lnTo>
                  <a:lnTo>
                    <a:pt x="940" y="288"/>
                  </a:lnTo>
                  <a:lnTo>
                    <a:pt x="948" y="288"/>
                  </a:lnTo>
                  <a:lnTo>
                    <a:pt x="956" y="288"/>
                  </a:lnTo>
                  <a:lnTo>
                    <a:pt x="964" y="288"/>
                  </a:lnTo>
                  <a:lnTo>
                    <a:pt x="972" y="288"/>
                  </a:lnTo>
                  <a:lnTo>
                    <a:pt x="984" y="288"/>
                  </a:lnTo>
                  <a:lnTo>
                    <a:pt x="996" y="292"/>
                  </a:lnTo>
                  <a:lnTo>
                    <a:pt x="1004" y="292"/>
                  </a:lnTo>
                  <a:lnTo>
                    <a:pt x="1012" y="292"/>
                  </a:lnTo>
                  <a:lnTo>
                    <a:pt x="1020" y="292"/>
                  </a:lnTo>
                  <a:lnTo>
                    <a:pt x="1028" y="292"/>
                  </a:lnTo>
                  <a:lnTo>
                    <a:pt x="1036" y="296"/>
                  </a:lnTo>
                  <a:lnTo>
                    <a:pt x="1044" y="296"/>
                  </a:lnTo>
                  <a:lnTo>
                    <a:pt x="1056" y="296"/>
                  </a:lnTo>
                  <a:lnTo>
                    <a:pt x="1068" y="296"/>
                  </a:lnTo>
                  <a:lnTo>
                    <a:pt x="1076" y="296"/>
                  </a:lnTo>
                  <a:lnTo>
                    <a:pt x="1084" y="296"/>
                  </a:lnTo>
                  <a:lnTo>
                    <a:pt x="1092" y="296"/>
                  </a:lnTo>
                  <a:lnTo>
                    <a:pt x="1100" y="300"/>
                  </a:lnTo>
                  <a:lnTo>
                    <a:pt x="1108" y="300"/>
                  </a:lnTo>
                  <a:lnTo>
                    <a:pt x="1116" y="300"/>
                  </a:lnTo>
                  <a:lnTo>
                    <a:pt x="1128" y="304"/>
                  </a:lnTo>
                  <a:lnTo>
                    <a:pt x="1140" y="304"/>
                  </a:lnTo>
                  <a:lnTo>
                    <a:pt x="1152" y="304"/>
                  </a:lnTo>
                  <a:lnTo>
                    <a:pt x="1160" y="304"/>
                  </a:lnTo>
                  <a:lnTo>
                    <a:pt x="1168" y="304"/>
                  </a:lnTo>
                  <a:lnTo>
                    <a:pt x="1176" y="304"/>
                  </a:lnTo>
                  <a:lnTo>
                    <a:pt x="1192" y="304"/>
                  </a:lnTo>
                  <a:lnTo>
                    <a:pt x="1208" y="304"/>
                  </a:lnTo>
                  <a:lnTo>
                    <a:pt x="1216" y="304"/>
                  </a:lnTo>
                  <a:lnTo>
                    <a:pt x="1224" y="304"/>
                  </a:lnTo>
                  <a:lnTo>
                    <a:pt x="1232" y="304"/>
                  </a:lnTo>
                  <a:lnTo>
                    <a:pt x="1240" y="304"/>
                  </a:lnTo>
                  <a:lnTo>
                    <a:pt x="1248" y="308"/>
                  </a:lnTo>
                  <a:lnTo>
                    <a:pt x="1256" y="308"/>
                  </a:lnTo>
                  <a:lnTo>
                    <a:pt x="1264" y="312"/>
                  </a:lnTo>
                  <a:lnTo>
                    <a:pt x="1272" y="312"/>
                  </a:lnTo>
                  <a:lnTo>
                    <a:pt x="1280" y="316"/>
                  </a:lnTo>
                  <a:lnTo>
                    <a:pt x="1288" y="316"/>
                  </a:lnTo>
                  <a:lnTo>
                    <a:pt x="1296" y="316"/>
                  </a:lnTo>
                  <a:lnTo>
                    <a:pt x="1304" y="316"/>
                  </a:lnTo>
                  <a:lnTo>
                    <a:pt x="1312" y="312"/>
                  </a:lnTo>
                  <a:lnTo>
                    <a:pt x="1320" y="312"/>
                  </a:lnTo>
                  <a:lnTo>
                    <a:pt x="1328" y="312"/>
                  </a:lnTo>
                  <a:lnTo>
                    <a:pt x="1336" y="308"/>
                  </a:lnTo>
                  <a:lnTo>
                    <a:pt x="1344" y="308"/>
                  </a:lnTo>
                  <a:lnTo>
                    <a:pt x="1352" y="308"/>
                  </a:lnTo>
                  <a:lnTo>
                    <a:pt x="1360" y="308"/>
                  </a:lnTo>
                  <a:lnTo>
                    <a:pt x="1368" y="308"/>
                  </a:lnTo>
                  <a:lnTo>
                    <a:pt x="1376" y="308"/>
                  </a:lnTo>
                  <a:lnTo>
                    <a:pt x="1392" y="308"/>
                  </a:lnTo>
                  <a:lnTo>
                    <a:pt x="1412" y="308"/>
                  </a:lnTo>
                  <a:lnTo>
                    <a:pt x="1420" y="308"/>
                  </a:lnTo>
                  <a:lnTo>
                    <a:pt x="1432" y="308"/>
                  </a:lnTo>
                  <a:lnTo>
                    <a:pt x="1440" y="308"/>
                  </a:lnTo>
                  <a:lnTo>
                    <a:pt x="1448" y="308"/>
                  </a:lnTo>
                  <a:lnTo>
                    <a:pt x="1456" y="308"/>
                  </a:lnTo>
                  <a:lnTo>
                    <a:pt x="1464" y="308"/>
                  </a:lnTo>
                  <a:lnTo>
                    <a:pt x="1472" y="308"/>
                  </a:lnTo>
                  <a:lnTo>
                    <a:pt x="1484" y="308"/>
                  </a:lnTo>
                  <a:lnTo>
                    <a:pt x="1496" y="308"/>
                  </a:lnTo>
                  <a:lnTo>
                    <a:pt x="1504" y="308"/>
                  </a:lnTo>
                  <a:lnTo>
                    <a:pt x="1512" y="308"/>
                  </a:lnTo>
                  <a:lnTo>
                    <a:pt x="1520" y="304"/>
                  </a:lnTo>
                  <a:lnTo>
                    <a:pt x="1528" y="304"/>
                  </a:lnTo>
                  <a:lnTo>
                    <a:pt x="1536" y="304"/>
                  </a:lnTo>
                  <a:lnTo>
                    <a:pt x="1548" y="304"/>
                  </a:lnTo>
                  <a:lnTo>
                    <a:pt x="1556" y="300"/>
                  </a:lnTo>
                  <a:lnTo>
                    <a:pt x="1564" y="300"/>
                  </a:lnTo>
                  <a:lnTo>
                    <a:pt x="1572" y="296"/>
                  </a:lnTo>
                  <a:lnTo>
                    <a:pt x="1580" y="296"/>
                  </a:lnTo>
                  <a:lnTo>
                    <a:pt x="1592" y="292"/>
                  </a:lnTo>
                  <a:lnTo>
                    <a:pt x="1600" y="292"/>
                  </a:lnTo>
                  <a:lnTo>
                    <a:pt x="1608" y="292"/>
                  </a:lnTo>
                  <a:lnTo>
                    <a:pt x="1616" y="292"/>
                  </a:lnTo>
                  <a:lnTo>
                    <a:pt x="1624" y="292"/>
                  </a:lnTo>
                  <a:lnTo>
                    <a:pt x="1632" y="292"/>
                  </a:lnTo>
                  <a:lnTo>
                    <a:pt x="1636" y="300"/>
                  </a:lnTo>
                  <a:lnTo>
                    <a:pt x="1644" y="300"/>
                  </a:lnTo>
                  <a:lnTo>
                    <a:pt x="1652" y="304"/>
                  </a:lnTo>
                  <a:lnTo>
                    <a:pt x="1660" y="300"/>
                  </a:lnTo>
                  <a:lnTo>
                    <a:pt x="1668" y="300"/>
                  </a:lnTo>
                  <a:lnTo>
                    <a:pt x="1676" y="296"/>
                  </a:lnTo>
                  <a:lnTo>
                    <a:pt x="1684" y="296"/>
                  </a:lnTo>
                  <a:lnTo>
                    <a:pt x="1692" y="296"/>
                  </a:lnTo>
                  <a:lnTo>
                    <a:pt x="1700" y="292"/>
                  </a:lnTo>
                  <a:lnTo>
                    <a:pt x="1716" y="292"/>
                  </a:lnTo>
                  <a:lnTo>
                    <a:pt x="1724" y="292"/>
                  </a:lnTo>
                  <a:lnTo>
                    <a:pt x="1732" y="292"/>
                  </a:lnTo>
                  <a:lnTo>
                    <a:pt x="1740" y="292"/>
                  </a:lnTo>
                  <a:lnTo>
                    <a:pt x="1748" y="292"/>
                  </a:lnTo>
                  <a:lnTo>
                    <a:pt x="1756" y="288"/>
                  </a:lnTo>
                  <a:lnTo>
                    <a:pt x="1764" y="288"/>
                  </a:lnTo>
                  <a:lnTo>
                    <a:pt x="1772" y="288"/>
                  </a:lnTo>
                  <a:lnTo>
                    <a:pt x="1780" y="284"/>
                  </a:lnTo>
                  <a:lnTo>
                    <a:pt x="1788" y="284"/>
                  </a:lnTo>
                  <a:lnTo>
                    <a:pt x="1796" y="284"/>
                  </a:lnTo>
                  <a:lnTo>
                    <a:pt x="1804" y="284"/>
                  </a:lnTo>
                  <a:lnTo>
                    <a:pt x="1816" y="284"/>
                  </a:lnTo>
                  <a:lnTo>
                    <a:pt x="1824" y="284"/>
                  </a:lnTo>
                  <a:lnTo>
                    <a:pt x="1832" y="284"/>
                  </a:lnTo>
                  <a:lnTo>
                    <a:pt x="1840" y="284"/>
                  </a:lnTo>
                  <a:lnTo>
                    <a:pt x="1848" y="284"/>
                  </a:lnTo>
                  <a:lnTo>
                    <a:pt x="1868" y="284"/>
                  </a:lnTo>
                  <a:lnTo>
                    <a:pt x="1880" y="284"/>
                  </a:lnTo>
                  <a:lnTo>
                    <a:pt x="1888" y="284"/>
                  </a:lnTo>
                  <a:lnTo>
                    <a:pt x="1896" y="284"/>
                  </a:lnTo>
                  <a:lnTo>
                    <a:pt x="1904" y="284"/>
                  </a:lnTo>
                  <a:lnTo>
                    <a:pt x="1912" y="284"/>
                  </a:lnTo>
                  <a:lnTo>
                    <a:pt x="1920" y="280"/>
                  </a:lnTo>
                  <a:lnTo>
                    <a:pt x="1928" y="280"/>
                  </a:lnTo>
                  <a:lnTo>
                    <a:pt x="1936" y="284"/>
                  </a:lnTo>
                  <a:lnTo>
                    <a:pt x="1944" y="284"/>
                  </a:lnTo>
                  <a:lnTo>
                    <a:pt x="1952" y="284"/>
                  </a:lnTo>
                  <a:lnTo>
                    <a:pt x="1960" y="288"/>
                  </a:lnTo>
                  <a:lnTo>
                    <a:pt x="1968" y="288"/>
                  </a:lnTo>
                  <a:lnTo>
                    <a:pt x="1976" y="288"/>
                  </a:lnTo>
                  <a:lnTo>
                    <a:pt x="1988" y="288"/>
                  </a:lnTo>
                  <a:lnTo>
                    <a:pt x="1996" y="292"/>
                  </a:lnTo>
                  <a:lnTo>
                    <a:pt x="2004" y="292"/>
                  </a:lnTo>
                  <a:lnTo>
                    <a:pt x="2012" y="292"/>
                  </a:lnTo>
                  <a:lnTo>
                    <a:pt x="2020" y="292"/>
                  </a:lnTo>
                  <a:lnTo>
                    <a:pt x="2028" y="292"/>
                  </a:lnTo>
                  <a:lnTo>
                    <a:pt x="2036" y="288"/>
                  </a:lnTo>
                  <a:lnTo>
                    <a:pt x="2044" y="288"/>
                  </a:lnTo>
                  <a:lnTo>
                    <a:pt x="2052" y="288"/>
                  </a:lnTo>
                  <a:lnTo>
                    <a:pt x="2060" y="288"/>
                  </a:lnTo>
                  <a:lnTo>
                    <a:pt x="2072" y="288"/>
                  </a:lnTo>
                  <a:lnTo>
                    <a:pt x="2080" y="288"/>
                  </a:lnTo>
                  <a:lnTo>
                    <a:pt x="2096" y="288"/>
                  </a:lnTo>
                  <a:lnTo>
                    <a:pt x="2104" y="288"/>
                  </a:lnTo>
                  <a:lnTo>
                    <a:pt x="2112" y="288"/>
                  </a:lnTo>
                  <a:lnTo>
                    <a:pt x="2120" y="288"/>
                  </a:lnTo>
                  <a:lnTo>
                    <a:pt x="2140" y="292"/>
                  </a:lnTo>
                  <a:lnTo>
                    <a:pt x="2148" y="292"/>
                  </a:lnTo>
                  <a:lnTo>
                    <a:pt x="2156" y="296"/>
                  </a:lnTo>
                  <a:lnTo>
                    <a:pt x="2164" y="296"/>
                  </a:lnTo>
                  <a:lnTo>
                    <a:pt x="2172" y="296"/>
                  </a:lnTo>
                  <a:lnTo>
                    <a:pt x="2180" y="296"/>
                  </a:lnTo>
                  <a:lnTo>
                    <a:pt x="2188" y="296"/>
                  </a:lnTo>
                  <a:lnTo>
                    <a:pt x="2200" y="300"/>
                  </a:lnTo>
                  <a:lnTo>
                    <a:pt x="2208" y="300"/>
                  </a:lnTo>
                  <a:lnTo>
                    <a:pt x="2216" y="300"/>
                  </a:lnTo>
                  <a:lnTo>
                    <a:pt x="2224" y="300"/>
                  </a:lnTo>
                  <a:lnTo>
                    <a:pt x="2236" y="300"/>
                  </a:lnTo>
                  <a:lnTo>
                    <a:pt x="2248" y="300"/>
                  </a:lnTo>
                  <a:lnTo>
                    <a:pt x="2256" y="296"/>
                  </a:lnTo>
                  <a:lnTo>
                    <a:pt x="2264" y="300"/>
                  </a:lnTo>
                  <a:lnTo>
                    <a:pt x="2272" y="300"/>
                  </a:lnTo>
                  <a:lnTo>
                    <a:pt x="2280" y="300"/>
                  </a:lnTo>
                  <a:lnTo>
                    <a:pt x="2292" y="300"/>
                  </a:lnTo>
                  <a:lnTo>
                    <a:pt x="2300" y="300"/>
                  </a:lnTo>
                  <a:lnTo>
                    <a:pt x="2308" y="300"/>
                  </a:lnTo>
                  <a:lnTo>
                    <a:pt x="2316" y="300"/>
                  </a:lnTo>
                  <a:lnTo>
                    <a:pt x="2324" y="300"/>
                  </a:lnTo>
                  <a:lnTo>
                    <a:pt x="2340" y="304"/>
                  </a:lnTo>
                  <a:lnTo>
                    <a:pt x="2348" y="304"/>
                  </a:lnTo>
                  <a:lnTo>
                    <a:pt x="2356" y="304"/>
                  </a:lnTo>
                  <a:lnTo>
                    <a:pt x="2364" y="304"/>
                  </a:lnTo>
                  <a:lnTo>
                    <a:pt x="2372" y="308"/>
                  </a:lnTo>
                  <a:lnTo>
                    <a:pt x="2380" y="308"/>
                  </a:lnTo>
                  <a:lnTo>
                    <a:pt x="2388" y="308"/>
                  </a:lnTo>
                  <a:lnTo>
                    <a:pt x="2400" y="308"/>
                  </a:lnTo>
                  <a:lnTo>
                    <a:pt x="2408" y="308"/>
                  </a:lnTo>
                  <a:lnTo>
                    <a:pt x="2416" y="312"/>
                  </a:lnTo>
                  <a:lnTo>
                    <a:pt x="2424" y="316"/>
                  </a:lnTo>
                  <a:lnTo>
                    <a:pt x="2424" y="324"/>
                  </a:lnTo>
                  <a:lnTo>
                    <a:pt x="2432" y="332"/>
                  </a:lnTo>
                  <a:lnTo>
                    <a:pt x="2436" y="340"/>
                  </a:lnTo>
                  <a:lnTo>
                    <a:pt x="2444" y="344"/>
                  </a:lnTo>
                  <a:lnTo>
                    <a:pt x="2444" y="352"/>
                  </a:lnTo>
                  <a:lnTo>
                    <a:pt x="2448" y="360"/>
                  </a:lnTo>
                  <a:lnTo>
                    <a:pt x="2452" y="368"/>
                  </a:lnTo>
                  <a:lnTo>
                    <a:pt x="2456" y="376"/>
                  </a:lnTo>
                  <a:lnTo>
                    <a:pt x="2460" y="384"/>
                  </a:lnTo>
                  <a:lnTo>
                    <a:pt x="2464" y="392"/>
                  </a:lnTo>
                  <a:lnTo>
                    <a:pt x="2468" y="400"/>
                  </a:lnTo>
                  <a:lnTo>
                    <a:pt x="2472" y="408"/>
                  </a:lnTo>
                  <a:lnTo>
                    <a:pt x="2476" y="416"/>
                  </a:lnTo>
                  <a:lnTo>
                    <a:pt x="2480" y="424"/>
                  </a:lnTo>
                  <a:lnTo>
                    <a:pt x="2488" y="428"/>
                  </a:lnTo>
                  <a:lnTo>
                    <a:pt x="2492" y="436"/>
                  </a:lnTo>
                  <a:lnTo>
                    <a:pt x="2500" y="444"/>
                  </a:lnTo>
                  <a:lnTo>
                    <a:pt x="2504" y="452"/>
                  </a:lnTo>
                  <a:lnTo>
                    <a:pt x="2508" y="460"/>
                  </a:lnTo>
                  <a:lnTo>
                    <a:pt x="2512" y="468"/>
                  </a:lnTo>
                  <a:lnTo>
                    <a:pt x="2512" y="476"/>
                  </a:lnTo>
                  <a:lnTo>
                    <a:pt x="2512" y="484"/>
                  </a:lnTo>
                  <a:lnTo>
                    <a:pt x="2512" y="492"/>
                  </a:lnTo>
                  <a:lnTo>
                    <a:pt x="2512" y="500"/>
                  </a:lnTo>
                  <a:lnTo>
                    <a:pt x="2512" y="508"/>
                  </a:lnTo>
                  <a:lnTo>
                    <a:pt x="2516" y="516"/>
                  </a:lnTo>
                  <a:lnTo>
                    <a:pt x="2516" y="524"/>
                  </a:lnTo>
                  <a:lnTo>
                    <a:pt x="2516" y="532"/>
                  </a:lnTo>
                  <a:lnTo>
                    <a:pt x="2516" y="540"/>
                  </a:lnTo>
                  <a:lnTo>
                    <a:pt x="2516" y="548"/>
                  </a:lnTo>
                  <a:lnTo>
                    <a:pt x="2516" y="556"/>
                  </a:lnTo>
                  <a:lnTo>
                    <a:pt x="2516" y="564"/>
                  </a:lnTo>
                  <a:lnTo>
                    <a:pt x="2520" y="572"/>
                  </a:lnTo>
                  <a:lnTo>
                    <a:pt x="2520" y="580"/>
                  </a:lnTo>
                  <a:lnTo>
                    <a:pt x="2520" y="588"/>
                  </a:lnTo>
                  <a:lnTo>
                    <a:pt x="2520" y="596"/>
                  </a:lnTo>
                  <a:lnTo>
                    <a:pt x="2520" y="604"/>
                  </a:lnTo>
                  <a:lnTo>
                    <a:pt x="2520" y="612"/>
                  </a:lnTo>
                  <a:lnTo>
                    <a:pt x="2520" y="620"/>
                  </a:lnTo>
                  <a:lnTo>
                    <a:pt x="2520" y="628"/>
                  </a:lnTo>
                  <a:lnTo>
                    <a:pt x="2520" y="636"/>
                  </a:lnTo>
                  <a:lnTo>
                    <a:pt x="2520" y="644"/>
                  </a:lnTo>
                  <a:lnTo>
                    <a:pt x="2520" y="652"/>
                  </a:lnTo>
                  <a:lnTo>
                    <a:pt x="2520" y="660"/>
                  </a:lnTo>
                  <a:lnTo>
                    <a:pt x="2516" y="668"/>
                  </a:lnTo>
                  <a:lnTo>
                    <a:pt x="2516" y="676"/>
                  </a:lnTo>
                  <a:lnTo>
                    <a:pt x="2516" y="684"/>
                  </a:lnTo>
                  <a:lnTo>
                    <a:pt x="2516" y="692"/>
                  </a:lnTo>
                  <a:lnTo>
                    <a:pt x="2516" y="700"/>
                  </a:lnTo>
                  <a:lnTo>
                    <a:pt x="2516" y="708"/>
                  </a:lnTo>
                  <a:lnTo>
                    <a:pt x="2520" y="728"/>
                  </a:lnTo>
                  <a:lnTo>
                    <a:pt x="2520" y="736"/>
                  </a:lnTo>
                  <a:lnTo>
                    <a:pt x="2520" y="744"/>
                  </a:lnTo>
                  <a:lnTo>
                    <a:pt x="2520" y="752"/>
                  </a:lnTo>
                  <a:lnTo>
                    <a:pt x="2520" y="760"/>
                  </a:lnTo>
                  <a:lnTo>
                    <a:pt x="2520" y="768"/>
                  </a:lnTo>
                  <a:lnTo>
                    <a:pt x="2520" y="776"/>
                  </a:lnTo>
                  <a:lnTo>
                    <a:pt x="2520" y="784"/>
                  </a:lnTo>
                  <a:lnTo>
                    <a:pt x="2524" y="792"/>
                  </a:lnTo>
                  <a:lnTo>
                    <a:pt x="2524" y="800"/>
                  </a:lnTo>
                  <a:lnTo>
                    <a:pt x="2524" y="808"/>
                  </a:lnTo>
                  <a:lnTo>
                    <a:pt x="2528" y="816"/>
                  </a:lnTo>
                  <a:lnTo>
                    <a:pt x="2528" y="824"/>
                  </a:lnTo>
                  <a:lnTo>
                    <a:pt x="2528" y="832"/>
                  </a:lnTo>
                  <a:lnTo>
                    <a:pt x="2528" y="840"/>
                  </a:lnTo>
                  <a:lnTo>
                    <a:pt x="2528" y="848"/>
                  </a:lnTo>
                  <a:lnTo>
                    <a:pt x="2528" y="856"/>
                  </a:lnTo>
                  <a:lnTo>
                    <a:pt x="2528" y="868"/>
                  </a:lnTo>
                  <a:lnTo>
                    <a:pt x="2528" y="876"/>
                  </a:lnTo>
                  <a:lnTo>
                    <a:pt x="2528" y="884"/>
                  </a:lnTo>
                  <a:lnTo>
                    <a:pt x="2540" y="892"/>
                  </a:lnTo>
                  <a:lnTo>
                    <a:pt x="2548" y="892"/>
                  </a:lnTo>
                  <a:lnTo>
                    <a:pt x="2556" y="892"/>
                  </a:lnTo>
                  <a:lnTo>
                    <a:pt x="2564" y="892"/>
                  </a:lnTo>
                  <a:lnTo>
                    <a:pt x="2572" y="888"/>
                  </a:lnTo>
                  <a:lnTo>
                    <a:pt x="2580" y="888"/>
                  </a:lnTo>
                  <a:lnTo>
                    <a:pt x="2592" y="888"/>
                  </a:lnTo>
                  <a:lnTo>
                    <a:pt x="2604" y="888"/>
                  </a:lnTo>
                  <a:lnTo>
                    <a:pt x="2612" y="888"/>
                  </a:lnTo>
                  <a:lnTo>
                    <a:pt x="2620" y="884"/>
                  </a:lnTo>
                  <a:lnTo>
                    <a:pt x="2632" y="884"/>
                  </a:lnTo>
                  <a:lnTo>
                    <a:pt x="2640" y="884"/>
                  </a:lnTo>
                  <a:lnTo>
                    <a:pt x="2648" y="880"/>
                  </a:lnTo>
                  <a:lnTo>
                    <a:pt x="2656" y="880"/>
                  </a:lnTo>
                  <a:lnTo>
                    <a:pt x="2664" y="876"/>
                  </a:lnTo>
                  <a:lnTo>
                    <a:pt x="2672" y="876"/>
                  </a:lnTo>
                  <a:lnTo>
                    <a:pt x="2680" y="872"/>
                  </a:lnTo>
                  <a:lnTo>
                    <a:pt x="2688" y="872"/>
                  </a:lnTo>
                  <a:lnTo>
                    <a:pt x="2704" y="864"/>
                  </a:lnTo>
                  <a:lnTo>
                    <a:pt x="2716" y="864"/>
                  </a:lnTo>
                  <a:lnTo>
                    <a:pt x="2728" y="860"/>
                  </a:lnTo>
                  <a:lnTo>
                    <a:pt x="2736" y="860"/>
                  </a:lnTo>
                  <a:lnTo>
                    <a:pt x="2744" y="860"/>
                  </a:lnTo>
                  <a:lnTo>
                    <a:pt x="2748" y="852"/>
                  </a:lnTo>
                  <a:lnTo>
                    <a:pt x="2752" y="844"/>
                  </a:lnTo>
                  <a:lnTo>
                    <a:pt x="2760" y="832"/>
                  </a:lnTo>
                  <a:lnTo>
                    <a:pt x="2764" y="820"/>
                  </a:lnTo>
                  <a:lnTo>
                    <a:pt x="2764" y="812"/>
                  </a:lnTo>
                  <a:lnTo>
                    <a:pt x="2768" y="804"/>
                  </a:lnTo>
                  <a:lnTo>
                    <a:pt x="2776" y="792"/>
                  </a:lnTo>
                  <a:lnTo>
                    <a:pt x="2784" y="776"/>
                  </a:lnTo>
                  <a:lnTo>
                    <a:pt x="2792" y="764"/>
                  </a:lnTo>
                  <a:lnTo>
                    <a:pt x="2792" y="752"/>
                  </a:lnTo>
                  <a:lnTo>
                    <a:pt x="2792" y="744"/>
                  </a:lnTo>
                  <a:lnTo>
                    <a:pt x="2792" y="736"/>
                  </a:lnTo>
                  <a:lnTo>
                    <a:pt x="2792" y="728"/>
                  </a:lnTo>
                  <a:lnTo>
                    <a:pt x="2792" y="720"/>
                  </a:lnTo>
                  <a:lnTo>
                    <a:pt x="2792" y="712"/>
                  </a:lnTo>
                  <a:lnTo>
                    <a:pt x="2792" y="704"/>
                  </a:lnTo>
                  <a:lnTo>
                    <a:pt x="2792" y="696"/>
                  </a:lnTo>
                  <a:lnTo>
                    <a:pt x="2792" y="688"/>
                  </a:lnTo>
                  <a:lnTo>
                    <a:pt x="2792" y="680"/>
                  </a:lnTo>
                  <a:lnTo>
                    <a:pt x="2792" y="672"/>
                  </a:lnTo>
                  <a:lnTo>
                    <a:pt x="2792" y="664"/>
                  </a:lnTo>
                  <a:lnTo>
                    <a:pt x="2792" y="656"/>
                  </a:lnTo>
                  <a:lnTo>
                    <a:pt x="2792" y="644"/>
                  </a:lnTo>
                  <a:lnTo>
                    <a:pt x="2792" y="632"/>
                  </a:lnTo>
                  <a:lnTo>
                    <a:pt x="2792" y="620"/>
                  </a:lnTo>
                  <a:lnTo>
                    <a:pt x="2792" y="604"/>
                  </a:lnTo>
                  <a:lnTo>
                    <a:pt x="2792" y="592"/>
                  </a:lnTo>
                  <a:lnTo>
                    <a:pt x="2792" y="580"/>
                  </a:lnTo>
                  <a:lnTo>
                    <a:pt x="2792" y="572"/>
                  </a:lnTo>
                  <a:lnTo>
                    <a:pt x="2792" y="560"/>
                  </a:lnTo>
                  <a:lnTo>
                    <a:pt x="2792" y="544"/>
                  </a:lnTo>
                  <a:lnTo>
                    <a:pt x="2792" y="532"/>
                  </a:lnTo>
                  <a:lnTo>
                    <a:pt x="2792" y="520"/>
                  </a:lnTo>
                  <a:lnTo>
                    <a:pt x="2792" y="508"/>
                  </a:lnTo>
                  <a:lnTo>
                    <a:pt x="2792" y="496"/>
                  </a:lnTo>
                  <a:lnTo>
                    <a:pt x="2792" y="484"/>
                  </a:lnTo>
                  <a:lnTo>
                    <a:pt x="2792" y="464"/>
                  </a:lnTo>
                  <a:lnTo>
                    <a:pt x="2792" y="452"/>
                  </a:lnTo>
                  <a:lnTo>
                    <a:pt x="2792" y="440"/>
                  </a:lnTo>
                  <a:lnTo>
                    <a:pt x="2792" y="428"/>
                  </a:lnTo>
                  <a:lnTo>
                    <a:pt x="2792" y="412"/>
                  </a:lnTo>
                  <a:lnTo>
                    <a:pt x="2792" y="400"/>
                  </a:lnTo>
                  <a:lnTo>
                    <a:pt x="2792" y="388"/>
                  </a:lnTo>
                  <a:lnTo>
                    <a:pt x="2792" y="376"/>
                  </a:lnTo>
                  <a:lnTo>
                    <a:pt x="2792" y="360"/>
                  </a:lnTo>
                  <a:lnTo>
                    <a:pt x="2792" y="348"/>
                  </a:lnTo>
                  <a:lnTo>
                    <a:pt x="2792" y="332"/>
                  </a:lnTo>
                  <a:lnTo>
                    <a:pt x="2792" y="312"/>
                  </a:lnTo>
                  <a:lnTo>
                    <a:pt x="2792" y="300"/>
                  </a:lnTo>
                  <a:lnTo>
                    <a:pt x="2792" y="284"/>
                  </a:lnTo>
                  <a:lnTo>
                    <a:pt x="2792" y="264"/>
                  </a:lnTo>
                  <a:lnTo>
                    <a:pt x="2792" y="256"/>
                  </a:lnTo>
                  <a:lnTo>
                    <a:pt x="2792" y="244"/>
                  </a:lnTo>
                  <a:lnTo>
                    <a:pt x="2792" y="236"/>
                  </a:lnTo>
                  <a:lnTo>
                    <a:pt x="2792" y="220"/>
                  </a:lnTo>
                  <a:lnTo>
                    <a:pt x="2792" y="208"/>
                  </a:lnTo>
                  <a:lnTo>
                    <a:pt x="2792" y="196"/>
                  </a:lnTo>
                  <a:lnTo>
                    <a:pt x="2792" y="188"/>
                  </a:lnTo>
                  <a:lnTo>
                    <a:pt x="2792" y="176"/>
                  </a:lnTo>
                  <a:lnTo>
                    <a:pt x="2792" y="164"/>
                  </a:lnTo>
                  <a:lnTo>
                    <a:pt x="2792" y="156"/>
                  </a:lnTo>
                  <a:lnTo>
                    <a:pt x="2792" y="144"/>
                  </a:lnTo>
                  <a:lnTo>
                    <a:pt x="2792" y="136"/>
                  </a:lnTo>
                  <a:lnTo>
                    <a:pt x="2792" y="124"/>
                  </a:lnTo>
                  <a:lnTo>
                    <a:pt x="2792" y="116"/>
                  </a:lnTo>
                  <a:lnTo>
                    <a:pt x="2792" y="108"/>
                  </a:lnTo>
                  <a:lnTo>
                    <a:pt x="2792" y="100"/>
                  </a:lnTo>
                  <a:lnTo>
                    <a:pt x="2792" y="92"/>
                  </a:lnTo>
                  <a:lnTo>
                    <a:pt x="2788" y="84"/>
                  </a:lnTo>
                  <a:lnTo>
                    <a:pt x="2788" y="76"/>
                  </a:lnTo>
                  <a:lnTo>
                    <a:pt x="2788" y="68"/>
                  </a:lnTo>
                  <a:lnTo>
                    <a:pt x="2784" y="60"/>
                  </a:lnTo>
                  <a:lnTo>
                    <a:pt x="2780" y="52"/>
                  </a:lnTo>
                  <a:lnTo>
                    <a:pt x="2772" y="44"/>
                  </a:lnTo>
                  <a:lnTo>
                    <a:pt x="2764" y="36"/>
                  </a:lnTo>
                  <a:lnTo>
                    <a:pt x="2756" y="32"/>
                  </a:lnTo>
                  <a:lnTo>
                    <a:pt x="2748" y="32"/>
                  </a:lnTo>
                  <a:lnTo>
                    <a:pt x="2740" y="28"/>
                  </a:lnTo>
                  <a:lnTo>
                    <a:pt x="2732" y="24"/>
                  </a:lnTo>
                  <a:lnTo>
                    <a:pt x="2724" y="24"/>
                  </a:lnTo>
                  <a:lnTo>
                    <a:pt x="2716" y="20"/>
                  </a:lnTo>
                  <a:lnTo>
                    <a:pt x="2708" y="16"/>
                  </a:lnTo>
                  <a:lnTo>
                    <a:pt x="2700" y="16"/>
                  </a:lnTo>
                  <a:lnTo>
                    <a:pt x="2688" y="12"/>
                  </a:lnTo>
                  <a:lnTo>
                    <a:pt x="2680" y="12"/>
                  </a:lnTo>
                  <a:lnTo>
                    <a:pt x="2668" y="12"/>
                  </a:lnTo>
                  <a:lnTo>
                    <a:pt x="2652" y="12"/>
                  </a:lnTo>
                  <a:lnTo>
                    <a:pt x="2640" y="12"/>
                  </a:lnTo>
                  <a:lnTo>
                    <a:pt x="2632" y="12"/>
                  </a:lnTo>
                  <a:lnTo>
                    <a:pt x="2624" y="12"/>
                  </a:lnTo>
                  <a:lnTo>
                    <a:pt x="2616" y="12"/>
                  </a:lnTo>
                  <a:lnTo>
                    <a:pt x="2604" y="12"/>
                  </a:lnTo>
                  <a:lnTo>
                    <a:pt x="2592" y="16"/>
                  </a:lnTo>
                  <a:lnTo>
                    <a:pt x="2580" y="16"/>
                  </a:lnTo>
                  <a:lnTo>
                    <a:pt x="2568" y="16"/>
                  </a:lnTo>
                  <a:lnTo>
                    <a:pt x="2556" y="16"/>
                  </a:lnTo>
                  <a:lnTo>
                    <a:pt x="2548" y="20"/>
                  </a:lnTo>
                  <a:lnTo>
                    <a:pt x="2536" y="20"/>
                  </a:lnTo>
                  <a:lnTo>
                    <a:pt x="2524" y="20"/>
                  </a:lnTo>
                  <a:lnTo>
                    <a:pt x="2512" y="20"/>
                  </a:lnTo>
                  <a:lnTo>
                    <a:pt x="2504" y="24"/>
                  </a:lnTo>
                  <a:lnTo>
                    <a:pt x="2496" y="24"/>
                  </a:lnTo>
                  <a:lnTo>
                    <a:pt x="2484" y="28"/>
                  </a:lnTo>
                  <a:lnTo>
                    <a:pt x="2472" y="28"/>
                  </a:lnTo>
                  <a:lnTo>
                    <a:pt x="2460" y="32"/>
                  </a:lnTo>
                  <a:lnTo>
                    <a:pt x="2452" y="36"/>
                  </a:lnTo>
                  <a:lnTo>
                    <a:pt x="2444" y="36"/>
                  </a:lnTo>
                  <a:lnTo>
                    <a:pt x="2432" y="36"/>
                  </a:lnTo>
                  <a:lnTo>
                    <a:pt x="2424" y="36"/>
                  </a:lnTo>
                  <a:lnTo>
                    <a:pt x="2416" y="36"/>
                  </a:lnTo>
                  <a:lnTo>
                    <a:pt x="2404" y="36"/>
                  </a:lnTo>
                  <a:lnTo>
                    <a:pt x="2396" y="32"/>
                  </a:lnTo>
                  <a:lnTo>
                    <a:pt x="2388" y="32"/>
                  </a:lnTo>
                  <a:lnTo>
                    <a:pt x="2380" y="28"/>
                  </a:lnTo>
                  <a:lnTo>
                    <a:pt x="2372" y="28"/>
                  </a:lnTo>
                  <a:lnTo>
                    <a:pt x="2356" y="28"/>
                  </a:lnTo>
                  <a:lnTo>
                    <a:pt x="2348" y="28"/>
                  </a:lnTo>
                  <a:lnTo>
                    <a:pt x="2328" y="28"/>
                  </a:lnTo>
                  <a:lnTo>
                    <a:pt x="2316" y="24"/>
                  </a:lnTo>
                  <a:lnTo>
                    <a:pt x="2300" y="24"/>
                  </a:lnTo>
                  <a:lnTo>
                    <a:pt x="2292" y="20"/>
                  </a:lnTo>
                  <a:lnTo>
                    <a:pt x="2284" y="20"/>
                  </a:lnTo>
                  <a:lnTo>
                    <a:pt x="2276" y="20"/>
                  </a:lnTo>
                  <a:lnTo>
                    <a:pt x="2264" y="16"/>
                  </a:lnTo>
                  <a:lnTo>
                    <a:pt x="2252" y="16"/>
                  </a:lnTo>
                  <a:lnTo>
                    <a:pt x="2240" y="16"/>
                  </a:lnTo>
                  <a:lnTo>
                    <a:pt x="2228" y="16"/>
                  </a:lnTo>
                  <a:lnTo>
                    <a:pt x="2220" y="12"/>
                  </a:lnTo>
                  <a:lnTo>
                    <a:pt x="2208" y="12"/>
                  </a:lnTo>
                  <a:lnTo>
                    <a:pt x="2200" y="12"/>
                  </a:lnTo>
                  <a:lnTo>
                    <a:pt x="2192" y="12"/>
                  </a:lnTo>
                  <a:lnTo>
                    <a:pt x="2184" y="12"/>
                  </a:lnTo>
                  <a:lnTo>
                    <a:pt x="2176" y="8"/>
                  </a:lnTo>
                  <a:lnTo>
                    <a:pt x="2164" y="8"/>
                  </a:lnTo>
                  <a:lnTo>
                    <a:pt x="2156" y="8"/>
                  </a:lnTo>
                  <a:lnTo>
                    <a:pt x="2148" y="8"/>
                  </a:lnTo>
                  <a:lnTo>
                    <a:pt x="2140" y="8"/>
                  </a:lnTo>
                  <a:lnTo>
                    <a:pt x="2128" y="8"/>
                  </a:lnTo>
                  <a:lnTo>
                    <a:pt x="2116" y="8"/>
                  </a:lnTo>
                  <a:lnTo>
                    <a:pt x="2108" y="8"/>
                  </a:lnTo>
                  <a:lnTo>
                    <a:pt x="2100" y="12"/>
                  </a:lnTo>
                  <a:lnTo>
                    <a:pt x="2080" y="16"/>
                  </a:lnTo>
                  <a:lnTo>
                    <a:pt x="2068" y="20"/>
                  </a:lnTo>
                  <a:lnTo>
                    <a:pt x="2056" y="20"/>
                  </a:lnTo>
                  <a:lnTo>
                    <a:pt x="2044" y="20"/>
                  </a:lnTo>
                  <a:lnTo>
                    <a:pt x="2036" y="20"/>
                  </a:lnTo>
                  <a:lnTo>
                    <a:pt x="2028" y="24"/>
                  </a:lnTo>
                  <a:lnTo>
                    <a:pt x="2020" y="24"/>
                  </a:lnTo>
                  <a:lnTo>
                    <a:pt x="2012" y="24"/>
                  </a:lnTo>
                  <a:lnTo>
                    <a:pt x="2004" y="24"/>
                  </a:lnTo>
                  <a:lnTo>
                    <a:pt x="1992" y="24"/>
                  </a:lnTo>
                  <a:lnTo>
                    <a:pt x="1984" y="24"/>
                  </a:lnTo>
                  <a:lnTo>
                    <a:pt x="1964" y="28"/>
                  </a:lnTo>
                  <a:lnTo>
                    <a:pt x="1952" y="28"/>
                  </a:lnTo>
                  <a:lnTo>
                    <a:pt x="1944" y="28"/>
                  </a:lnTo>
                  <a:lnTo>
                    <a:pt x="1936" y="28"/>
                  </a:lnTo>
                  <a:lnTo>
                    <a:pt x="1928" y="28"/>
                  </a:lnTo>
                  <a:lnTo>
                    <a:pt x="1920" y="28"/>
                  </a:lnTo>
                  <a:lnTo>
                    <a:pt x="1912" y="28"/>
                  </a:lnTo>
                  <a:lnTo>
                    <a:pt x="1904" y="32"/>
                  </a:lnTo>
                  <a:lnTo>
                    <a:pt x="1896" y="32"/>
                  </a:lnTo>
                  <a:lnTo>
                    <a:pt x="1884" y="32"/>
                  </a:lnTo>
                  <a:lnTo>
                    <a:pt x="1872" y="32"/>
                  </a:lnTo>
                  <a:lnTo>
                    <a:pt x="1860" y="32"/>
                  </a:lnTo>
                  <a:lnTo>
                    <a:pt x="1852" y="32"/>
                  </a:lnTo>
                  <a:lnTo>
                    <a:pt x="1844" y="32"/>
                  </a:lnTo>
                  <a:lnTo>
                    <a:pt x="1832" y="28"/>
                  </a:lnTo>
                  <a:lnTo>
                    <a:pt x="1824" y="28"/>
                  </a:lnTo>
                  <a:lnTo>
                    <a:pt x="1816" y="24"/>
                  </a:lnTo>
                  <a:lnTo>
                    <a:pt x="1776" y="16"/>
                  </a:lnTo>
                  <a:lnTo>
                    <a:pt x="1768" y="16"/>
                  </a:lnTo>
                  <a:lnTo>
                    <a:pt x="1760" y="12"/>
                  </a:lnTo>
                  <a:lnTo>
                    <a:pt x="1748" y="12"/>
                  </a:lnTo>
                  <a:lnTo>
                    <a:pt x="1736" y="8"/>
                  </a:lnTo>
                  <a:lnTo>
                    <a:pt x="1728" y="8"/>
                  </a:lnTo>
                  <a:lnTo>
                    <a:pt x="1720" y="8"/>
                  </a:lnTo>
                  <a:lnTo>
                    <a:pt x="1708" y="4"/>
                  </a:lnTo>
                  <a:lnTo>
                    <a:pt x="1700" y="4"/>
                  </a:lnTo>
                  <a:lnTo>
                    <a:pt x="1692" y="4"/>
                  </a:lnTo>
                  <a:lnTo>
                    <a:pt x="1676" y="4"/>
                  </a:lnTo>
                  <a:lnTo>
                    <a:pt x="1668" y="4"/>
                  </a:lnTo>
                  <a:lnTo>
                    <a:pt x="1660" y="4"/>
                  </a:lnTo>
                  <a:lnTo>
                    <a:pt x="1652" y="4"/>
                  </a:lnTo>
                  <a:lnTo>
                    <a:pt x="1632" y="4"/>
                  </a:lnTo>
                  <a:lnTo>
                    <a:pt x="1624" y="4"/>
                  </a:lnTo>
                  <a:lnTo>
                    <a:pt x="1616" y="4"/>
                  </a:lnTo>
                  <a:lnTo>
                    <a:pt x="1608" y="4"/>
                  </a:lnTo>
                  <a:lnTo>
                    <a:pt x="1600" y="4"/>
                  </a:lnTo>
                  <a:lnTo>
                    <a:pt x="1592" y="4"/>
                  </a:lnTo>
                  <a:lnTo>
                    <a:pt x="1576" y="4"/>
                  </a:lnTo>
                  <a:lnTo>
                    <a:pt x="1564" y="4"/>
                  </a:lnTo>
                  <a:lnTo>
                    <a:pt x="1548" y="4"/>
                  </a:lnTo>
                  <a:lnTo>
                    <a:pt x="1540" y="4"/>
                  </a:lnTo>
                  <a:lnTo>
                    <a:pt x="1532" y="4"/>
                  </a:lnTo>
                  <a:lnTo>
                    <a:pt x="1520" y="4"/>
                  </a:lnTo>
                  <a:lnTo>
                    <a:pt x="1512" y="4"/>
                  </a:lnTo>
                  <a:lnTo>
                    <a:pt x="1504" y="4"/>
                  </a:lnTo>
                  <a:lnTo>
                    <a:pt x="1496" y="4"/>
                  </a:lnTo>
                  <a:lnTo>
                    <a:pt x="1488" y="4"/>
                  </a:lnTo>
                  <a:lnTo>
                    <a:pt x="1476" y="4"/>
                  </a:lnTo>
                  <a:lnTo>
                    <a:pt x="1456" y="4"/>
                  </a:lnTo>
                  <a:lnTo>
                    <a:pt x="1448" y="4"/>
                  </a:lnTo>
                  <a:lnTo>
                    <a:pt x="1440" y="4"/>
                  </a:lnTo>
                  <a:lnTo>
                    <a:pt x="1432" y="4"/>
                  </a:lnTo>
                  <a:lnTo>
                    <a:pt x="1424" y="4"/>
                  </a:lnTo>
                  <a:lnTo>
                    <a:pt x="1416" y="4"/>
                  </a:lnTo>
                  <a:lnTo>
                    <a:pt x="1408" y="4"/>
                  </a:lnTo>
                  <a:lnTo>
                    <a:pt x="1400" y="4"/>
                  </a:lnTo>
                  <a:lnTo>
                    <a:pt x="1392" y="4"/>
                  </a:lnTo>
                  <a:lnTo>
                    <a:pt x="1384" y="4"/>
                  </a:lnTo>
                  <a:lnTo>
                    <a:pt x="1376" y="4"/>
                  </a:lnTo>
                  <a:lnTo>
                    <a:pt x="1356" y="4"/>
                  </a:lnTo>
                  <a:lnTo>
                    <a:pt x="1348" y="4"/>
                  </a:lnTo>
                  <a:lnTo>
                    <a:pt x="1336" y="4"/>
                  </a:lnTo>
                  <a:lnTo>
                    <a:pt x="1324" y="4"/>
                  </a:lnTo>
                  <a:lnTo>
                    <a:pt x="1312" y="4"/>
                  </a:lnTo>
                  <a:lnTo>
                    <a:pt x="1304" y="4"/>
                  </a:lnTo>
                  <a:lnTo>
                    <a:pt x="1296" y="4"/>
                  </a:lnTo>
                  <a:lnTo>
                    <a:pt x="1284" y="4"/>
                  </a:lnTo>
                  <a:lnTo>
                    <a:pt x="1276" y="0"/>
                  </a:lnTo>
                  <a:lnTo>
                    <a:pt x="1268" y="0"/>
                  </a:lnTo>
                  <a:lnTo>
                    <a:pt x="1260" y="0"/>
                  </a:lnTo>
                  <a:lnTo>
                    <a:pt x="1244" y="0"/>
                  </a:lnTo>
                  <a:lnTo>
                    <a:pt x="1232" y="0"/>
                  </a:lnTo>
                  <a:lnTo>
                    <a:pt x="1220" y="0"/>
                  </a:lnTo>
                  <a:lnTo>
                    <a:pt x="1208" y="0"/>
                  </a:lnTo>
                  <a:lnTo>
                    <a:pt x="1200" y="0"/>
                  </a:lnTo>
                  <a:lnTo>
                    <a:pt x="1192" y="0"/>
                  </a:lnTo>
                  <a:lnTo>
                    <a:pt x="1180" y="0"/>
                  </a:lnTo>
                  <a:lnTo>
                    <a:pt x="1168" y="0"/>
                  </a:lnTo>
                  <a:lnTo>
                    <a:pt x="1156" y="0"/>
                  </a:lnTo>
                  <a:lnTo>
                    <a:pt x="1148" y="0"/>
                  </a:lnTo>
                  <a:lnTo>
                    <a:pt x="1140" y="0"/>
                  </a:lnTo>
                  <a:lnTo>
                    <a:pt x="1132" y="0"/>
                  </a:lnTo>
                  <a:lnTo>
                    <a:pt x="1124" y="0"/>
                  </a:lnTo>
                  <a:lnTo>
                    <a:pt x="1116" y="0"/>
                  </a:lnTo>
                  <a:lnTo>
                    <a:pt x="1108" y="4"/>
                  </a:lnTo>
                  <a:lnTo>
                    <a:pt x="1096" y="4"/>
                  </a:lnTo>
                  <a:lnTo>
                    <a:pt x="1088" y="4"/>
                  </a:lnTo>
                  <a:lnTo>
                    <a:pt x="1076" y="4"/>
                  </a:lnTo>
                  <a:lnTo>
                    <a:pt x="1068" y="4"/>
                  </a:lnTo>
                  <a:lnTo>
                    <a:pt x="1056" y="4"/>
                  </a:lnTo>
                  <a:lnTo>
                    <a:pt x="1044" y="8"/>
                  </a:lnTo>
                  <a:lnTo>
                    <a:pt x="1036" y="8"/>
                  </a:lnTo>
                  <a:lnTo>
                    <a:pt x="1028" y="8"/>
                  </a:lnTo>
                  <a:lnTo>
                    <a:pt x="1020" y="8"/>
                  </a:lnTo>
                  <a:lnTo>
                    <a:pt x="1004" y="12"/>
                  </a:lnTo>
                  <a:lnTo>
                    <a:pt x="992" y="12"/>
                  </a:lnTo>
                  <a:lnTo>
                    <a:pt x="980" y="12"/>
                  </a:lnTo>
                  <a:lnTo>
                    <a:pt x="972" y="12"/>
                  </a:lnTo>
                  <a:lnTo>
                    <a:pt x="960" y="12"/>
                  </a:lnTo>
                  <a:lnTo>
                    <a:pt x="952" y="12"/>
                  </a:lnTo>
                  <a:lnTo>
                    <a:pt x="944" y="12"/>
                  </a:lnTo>
                  <a:lnTo>
                    <a:pt x="936" y="12"/>
                  </a:lnTo>
                  <a:lnTo>
                    <a:pt x="928" y="16"/>
                  </a:lnTo>
                  <a:lnTo>
                    <a:pt x="920" y="16"/>
                  </a:lnTo>
                  <a:lnTo>
                    <a:pt x="912" y="16"/>
                  </a:lnTo>
                  <a:lnTo>
                    <a:pt x="904" y="16"/>
                  </a:lnTo>
                  <a:lnTo>
                    <a:pt x="888" y="20"/>
                  </a:lnTo>
                  <a:lnTo>
                    <a:pt x="876" y="20"/>
                  </a:lnTo>
                  <a:lnTo>
                    <a:pt x="868" y="20"/>
                  </a:lnTo>
                  <a:lnTo>
                    <a:pt x="856" y="20"/>
                  </a:lnTo>
                  <a:lnTo>
                    <a:pt x="844" y="20"/>
                  </a:lnTo>
                  <a:lnTo>
                    <a:pt x="836" y="20"/>
                  </a:lnTo>
                  <a:lnTo>
                    <a:pt x="824" y="20"/>
                  </a:lnTo>
                  <a:lnTo>
                    <a:pt x="816" y="20"/>
                  </a:lnTo>
                  <a:lnTo>
                    <a:pt x="804" y="20"/>
                  </a:lnTo>
                  <a:lnTo>
                    <a:pt x="796" y="20"/>
                  </a:lnTo>
                  <a:lnTo>
                    <a:pt x="788" y="20"/>
                  </a:lnTo>
                  <a:lnTo>
                    <a:pt x="780" y="20"/>
                  </a:lnTo>
                  <a:lnTo>
                    <a:pt x="772" y="20"/>
                  </a:lnTo>
                  <a:lnTo>
                    <a:pt x="760" y="20"/>
                  </a:lnTo>
                  <a:lnTo>
                    <a:pt x="740" y="20"/>
                  </a:lnTo>
                  <a:lnTo>
                    <a:pt x="728" y="20"/>
                  </a:lnTo>
                  <a:lnTo>
                    <a:pt x="720" y="20"/>
                  </a:lnTo>
                  <a:lnTo>
                    <a:pt x="708" y="20"/>
                  </a:lnTo>
                  <a:lnTo>
                    <a:pt x="696" y="20"/>
                  </a:lnTo>
                  <a:lnTo>
                    <a:pt x="688" y="20"/>
                  </a:lnTo>
                  <a:lnTo>
                    <a:pt x="680" y="20"/>
                  </a:lnTo>
                  <a:lnTo>
                    <a:pt x="672" y="20"/>
                  </a:lnTo>
                  <a:lnTo>
                    <a:pt x="660" y="20"/>
                  </a:lnTo>
                  <a:lnTo>
                    <a:pt x="648" y="20"/>
                  </a:lnTo>
                  <a:lnTo>
                    <a:pt x="640" y="20"/>
                  </a:lnTo>
                  <a:lnTo>
                    <a:pt x="628" y="20"/>
                  </a:lnTo>
                  <a:lnTo>
                    <a:pt x="612" y="20"/>
                  </a:lnTo>
                  <a:lnTo>
                    <a:pt x="604" y="20"/>
                  </a:lnTo>
                  <a:lnTo>
                    <a:pt x="560" y="20"/>
                  </a:lnTo>
                  <a:lnTo>
                    <a:pt x="552" y="20"/>
                  </a:lnTo>
                  <a:lnTo>
                    <a:pt x="544" y="20"/>
                  </a:lnTo>
                  <a:lnTo>
                    <a:pt x="536" y="20"/>
                  </a:lnTo>
                  <a:lnTo>
                    <a:pt x="524" y="20"/>
                  </a:lnTo>
                  <a:lnTo>
                    <a:pt x="516" y="20"/>
                  </a:lnTo>
                  <a:lnTo>
                    <a:pt x="508" y="20"/>
                  </a:lnTo>
                  <a:lnTo>
                    <a:pt x="496" y="16"/>
                  </a:lnTo>
                  <a:lnTo>
                    <a:pt x="484" y="16"/>
                  </a:lnTo>
                  <a:lnTo>
                    <a:pt x="476" y="16"/>
                  </a:lnTo>
                  <a:lnTo>
                    <a:pt x="468" y="16"/>
                  </a:lnTo>
                  <a:lnTo>
                    <a:pt x="456" y="16"/>
                  </a:lnTo>
                  <a:lnTo>
                    <a:pt x="436" y="12"/>
                  </a:lnTo>
                  <a:lnTo>
                    <a:pt x="420" y="12"/>
                  </a:lnTo>
                  <a:lnTo>
                    <a:pt x="400" y="8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52" y="4"/>
                  </a:lnTo>
                  <a:lnTo>
                    <a:pt x="340" y="4"/>
                  </a:lnTo>
                  <a:lnTo>
                    <a:pt x="328" y="4"/>
                  </a:lnTo>
                  <a:lnTo>
                    <a:pt x="304" y="4"/>
                  </a:lnTo>
                  <a:lnTo>
                    <a:pt x="296" y="4"/>
                  </a:lnTo>
                  <a:lnTo>
                    <a:pt x="288" y="4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6" y="0"/>
                  </a:lnTo>
                  <a:lnTo>
                    <a:pt x="224" y="4"/>
                  </a:lnTo>
                  <a:lnTo>
                    <a:pt x="216" y="8"/>
                  </a:lnTo>
                  <a:lnTo>
                    <a:pt x="208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4" y="12"/>
                  </a:lnTo>
                  <a:lnTo>
                    <a:pt x="176" y="16"/>
                  </a:lnTo>
                  <a:lnTo>
                    <a:pt x="168" y="20"/>
                  </a:lnTo>
                  <a:lnTo>
                    <a:pt x="156" y="20"/>
                  </a:lnTo>
                  <a:lnTo>
                    <a:pt x="148" y="20"/>
                  </a:lnTo>
                  <a:lnTo>
                    <a:pt x="140" y="24"/>
                  </a:lnTo>
                  <a:lnTo>
                    <a:pt x="132" y="24"/>
                  </a:lnTo>
                  <a:lnTo>
                    <a:pt x="124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84" y="32"/>
                  </a:lnTo>
                  <a:lnTo>
                    <a:pt x="76" y="36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2" y="52"/>
                  </a:lnTo>
                  <a:lnTo>
                    <a:pt x="40" y="60"/>
                  </a:lnTo>
                  <a:lnTo>
                    <a:pt x="32" y="68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16" y="96"/>
                  </a:lnTo>
                  <a:lnTo>
                    <a:pt x="12" y="108"/>
                  </a:lnTo>
                  <a:lnTo>
                    <a:pt x="8" y="116"/>
                  </a:lnTo>
                  <a:lnTo>
                    <a:pt x="4" y="124"/>
                  </a:lnTo>
                  <a:lnTo>
                    <a:pt x="4" y="132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4" y="236"/>
                  </a:lnTo>
                  <a:lnTo>
                    <a:pt x="8" y="248"/>
                  </a:lnTo>
                  <a:lnTo>
                    <a:pt x="12" y="256"/>
                  </a:lnTo>
                  <a:lnTo>
                    <a:pt x="12" y="264"/>
                  </a:lnTo>
                  <a:lnTo>
                    <a:pt x="12" y="272"/>
                  </a:lnTo>
                  <a:lnTo>
                    <a:pt x="16" y="284"/>
                  </a:lnTo>
                  <a:lnTo>
                    <a:pt x="16" y="292"/>
                  </a:lnTo>
                  <a:lnTo>
                    <a:pt x="20" y="300"/>
                  </a:lnTo>
                  <a:lnTo>
                    <a:pt x="28" y="308"/>
                  </a:lnTo>
                  <a:lnTo>
                    <a:pt x="32" y="316"/>
                  </a:lnTo>
                  <a:lnTo>
                    <a:pt x="44" y="324"/>
                  </a:lnTo>
                  <a:lnTo>
                    <a:pt x="48" y="332"/>
                  </a:lnTo>
                  <a:lnTo>
                    <a:pt x="56" y="336"/>
                  </a:lnTo>
                  <a:lnTo>
                    <a:pt x="64" y="340"/>
                  </a:lnTo>
                  <a:lnTo>
                    <a:pt x="76" y="340"/>
                  </a:lnTo>
                  <a:lnTo>
                    <a:pt x="88" y="348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6" y="356"/>
                  </a:lnTo>
                  <a:lnTo>
                    <a:pt x="124" y="356"/>
                  </a:lnTo>
                  <a:lnTo>
                    <a:pt x="132" y="360"/>
                  </a:lnTo>
                  <a:lnTo>
                    <a:pt x="140" y="360"/>
                  </a:lnTo>
                  <a:lnTo>
                    <a:pt x="148" y="360"/>
                  </a:lnTo>
                  <a:lnTo>
                    <a:pt x="168" y="360"/>
                  </a:lnTo>
                  <a:lnTo>
                    <a:pt x="176" y="360"/>
                  </a:lnTo>
                  <a:lnTo>
                    <a:pt x="184" y="360"/>
                  </a:lnTo>
                  <a:lnTo>
                    <a:pt x="196" y="356"/>
                  </a:lnTo>
                  <a:lnTo>
                    <a:pt x="200" y="348"/>
                  </a:lnTo>
                  <a:lnTo>
                    <a:pt x="208" y="348"/>
                  </a:lnTo>
                  <a:lnTo>
                    <a:pt x="216" y="344"/>
                  </a:lnTo>
                  <a:lnTo>
                    <a:pt x="224" y="344"/>
                  </a:lnTo>
                  <a:lnTo>
                    <a:pt x="232" y="348"/>
                  </a:lnTo>
                  <a:lnTo>
                    <a:pt x="240" y="352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60" y="344"/>
                  </a:lnTo>
                  <a:lnTo>
                    <a:pt x="264" y="344"/>
                  </a:lnTo>
                  <a:lnTo>
                    <a:pt x="256" y="344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39" name="Freeform 7"/>
            <p:cNvSpPr>
              <a:spLocks noChangeAspect="1"/>
            </p:cNvSpPr>
            <p:nvPr/>
          </p:nvSpPr>
          <p:spPr bwMode="auto">
            <a:xfrm>
              <a:off x="1161" y="1326"/>
              <a:ext cx="449" cy="2497"/>
            </a:xfrm>
            <a:custGeom>
              <a:avLst/>
              <a:gdLst/>
              <a:ahLst/>
              <a:cxnLst>
                <a:cxn ang="0">
                  <a:pos x="248" y="120"/>
                </a:cxn>
                <a:cxn ang="0">
                  <a:pos x="288" y="200"/>
                </a:cxn>
                <a:cxn ang="0">
                  <a:pos x="352" y="264"/>
                </a:cxn>
                <a:cxn ang="0">
                  <a:pos x="400" y="328"/>
                </a:cxn>
                <a:cxn ang="0">
                  <a:pos x="400" y="392"/>
                </a:cxn>
                <a:cxn ang="0">
                  <a:pos x="392" y="456"/>
                </a:cxn>
                <a:cxn ang="0">
                  <a:pos x="384" y="520"/>
                </a:cxn>
                <a:cxn ang="0">
                  <a:pos x="392" y="584"/>
                </a:cxn>
                <a:cxn ang="0">
                  <a:pos x="392" y="648"/>
                </a:cxn>
                <a:cxn ang="0">
                  <a:pos x="392" y="712"/>
                </a:cxn>
                <a:cxn ang="0">
                  <a:pos x="400" y="776"/>
                </a:cxn>
                <a:cxn ang="0">
                  <a:pos x="408" y="848"/>
                </a:cxn>
                <a:cxn ang="0">
                  <a:pos x="408" y="912"/>
                </a:cxn>
                <a:cxn ang="0">
                  <a:pos x="416" y="976"/>
                </a:cxn>
                <a:cxn ang="0">
                  <a:pos x="416" y="1040"/>
                </a:cxn>
                <a:cxn ang="0">
                  <a:pos x="416" y="1104"/>
                </a:cxn>
                <a:cxn ang="0">
                  <a:pos x="416" y="1168"/>
                </a:cxn>
                <a:cxn ang="0">
                  <a:pos x="448" y="1208"/>
                </a:cxn>
                <a:cxn ang="0">
                  <a:pos x="408" y="1240"/>
                </a:cxn>
                <a:cxn ang="0">
                  <a:pos x="400" y="1280"/>
                </a:cxn>
                <a:cxn ang="0">
                  <a:pos x="424" y="1280"/>
                </a:cxn>
                <a:cxn ang="0">
                  <a:pos x="416" y="1344"/>
                </a:cxn>
                <a:cxn ang="0">
                  <a:pos x="408" y="1408"/>
                </a:cxn>
                <a:cxn ang="0">
                  <a:pos x="408" y="1472"/>
                </a:cxn>
                <a:cxn ang="0">
                  <a:pos x="400" y="1536"/>
                </a:cxn>
                <a:cxn ang="0">
                  <a:pos x="392" y="1600"/>
                </a:cxn>
                <a:cxn ang="0">
                  <a:pos x="392" y="1664"/>
                </a:cxn>
                <a:cxn ang="0">
                  <a:pos x="392" y="1728"/>
                </a:cxn>
                <a:cxn ang="0">
                  <a:pos x="376" y="1800"/>
                </a:cxn>
                <a:cxn ang="0">
                  <a:pos x="376" y="1872"/>
                </a:cxn>
                <a:cxn ang="0">
                  <a:pos x="376" y="1936"/>
                </a:cxn>
                <a:cxn ang="0">
                  <a:pos x="376" y="2000"/>
                </a:cxn>
                <a:cxn ang="0">
                  <a:pos x="376" y="2064"/>
                </a:cxn>
                <a:cxn ang="0">
                  <a:pos x="376" y="2128"/>
                </a:cxn>
                <a:cxn ang="0">
                  <a:pos x="376" y="2192"/>
                </a:cxn>
                <a:cxn ang="0">
                  <a:pos x="376" y="2256"/>
                </a:cxn>
                <a:cxn ang="0">
                  <a:pos x="368" y="2320"/>
                </a:cxn>
                <a:cxn ang="0">
                  <a:pos x="328" y="2376"/>
                </a:cxn>
                <a:cxn ang="0">
                  <a:pos x="256" y="2424"/>
                </a:cxn>
                <a:cxn ang="0">
                  <a:pos x="160" y="2464"/>
                </a:cxn>
                <a:cxn ang="0">
                  <a:pos x="56" y="2496"/>
                </a:cxn>
                <a:cxn ang="0">
                  <a:pos x="16" y="2440"/>
                </a:cxn>
                <a:cxn ang="0">
                  <a:pos x="0" y="2336"/>
                </a:cxn>
                <a:cxn ang="0">
                  <a:pos x="0" y="2216"/>
                </a:cxn>
                <a:cxn ang="0">
                  <a:pos x="24" y="2032"/>
                </a:cxn>
                <a:cxn ang="0">
                  <a:pos x="56" y="1816"/>
                </a:cxn>
                <a:cxn ang="0">
                  <a:pos x="88" y="1600"/>
                </a:cxn>
                <a:cxn ang="0">
                  <a:pos x="120" y="1384"/>
                </a:cxn>
                <a:cxn ang="0">
                  <a:pos x="128" y="1184"/>
                </a:cxn>
                <a:cxn ang="0">
                  <a:pos x="128" y="1016"/>
                </a:cxn>
                <a:cxn ang="0">
                  <a:pos x="128" y="864"/>
                </a:cxn>
                <a:cxn ang="0">
                  <a:pos x="136" y="752"/>
                </a:cxn>
                <a:cxn ang="0">
                  <a:pos x="144" y="624"/>
                </a:cxn>
                <a:cxn ang="0">
                  <a:pos x="144" y="544"/>
                </a:cxn>
                <a:cxn ang="0">
                  <a:pos x="152" y="424"/>
                </a:cxn>
                <a:cxn ang="0">
                  <a:pos x="168" y="320"/>
                </a:cxn>
                <a:cxn ang="0">
                  <a:pos x="176" y="200"/>
                </a:cxn>
                <a:cxn ang="0">
                  <a:pos x="184" y="128"/>
                </a:cxn>
                <a:cxn ang="0">
                  <a:pos x="224" y="80"/>
                </a:cxn>
              </a:cxnLst>
              <a:rect l="0" t="0" r="r" b="b"/>
              <a:pathLst>
                <a:path w="449" h="2497">
                  <a:moveTo>
                    <a:pt x="200" y="0"/>
                  </a:moveTo>
                  <a:lnTo>
                    <a:pt x="224" y="72"/>
                  </a:lnTo>
                  <a:lnTo>
                    <a:pt x="232" y="96"/>
                  </a:lnTo>
                  <a:lnTo>
                    <a:pt x="248" y="120"/>
                  </a:lnTo>
                  <a:lnTo>
                    <a:pt x="256" y="144"/>
                  </a:lnTo>
                  <a:lnTo>
                    <a:pt x="264" y="160"/>
                  </a:lnTo>
                  <a:lnTo>
                    <a:pt x="272" y="176"/>
                  </a:lnTo>
                  <a:lnTo>
                    <a:pt x="288" y="200"/>
                  </a:lnTo>
                  <a:lnTo>
                    <a:pt x="312" y="232"/>
                  </a:lnTo>
                  <a:lnTo>
                    <a:pt x="328" y="232"/>
                  </a:lnTo>
                  <a:lnTo>
                    <a:pt x="344" y="248"/>
                  </a:lnTo>
                  <a:lnTo>
                    <a:pt x="352" y="264"/>
                  </a:lnTo>
                  <a:lnTo>
                    <a:pt x="368" y="272"/>
                  </a:lnTo>
                  <a:lnTo>
                    <a:pt x="376" y="288"/>
                  </a:lnTo>
                  <a:lnTo>
                    <a:pt x="392" y="296"/>
                  </a:lnTo>
                  <a:lnTo>
                    <a:pt x="400" y="328"/>
                  </a:lnTo>
                  <a:lnTo>
                    <a:pt x="392" y="344"/>
                  </a:lnTo>
                  <a:lnTo>
                    <a:pt x="392" y="360"/>
                  </a:lnTo>
                  <a:lnTo>
                    <a:pt x="392" y="376"/>
                  </a:lnTo>
                  <a:lnTo>
                    <a:pt x="400" y="392"/>
                  </a:lnTo>
                  <a:lnTo>
                    <a:pt x="400" y="408"/>
                  </a:lnTo>
                  <a:lnTo>
                    <a:pt x="400" y="424"/>
                  </a:lnTo>
                  <a:lnTo>
                    <a:pt x="400" y="440"/>
                  </a:lnTo>
                  <a:lnTo>
                    <a:pt x="392" y="456"/>
                  </a:lnTo>
                  <a:lnTo>
                    <a:pt x="392" y="472"/>
                  </a:lnTo>
                  <a:lnTo>
                    <a:pt x="392" y="488"/>
                  </a:lnTo>
                  <a:lnTo>
                    <a:pt x="384" y="504"/>
                  </a:lnTo>
                  <a:lnTo>
                    <a:pt x="384" y="520"/>
                  </a:lnTo>
                  <a:lnTo>
                    <a:pt x="384" y="536"/>
                  </a:lnTo>
                  <a:lnTo>
                    <a:pt x="392" y="552"/>
                  </a:lnTo>
                  <a:lnTo>
                    <a:pt x="392" y="568"/>
                  </a:lnTo>
                  <a:lnTo>
                    <a:pt x="392" y="584"/>
                  </a:lnTo>
                  <a:lnTo>
                    <a:pt x="392" y="600"/>
                  </a:lnTo>
                  <a:lnTo>
                    <a:pt x="392" y="616"/>
                  </a:lnTo>
                  <a:lnTo>
                    <a:pt x="392" y="632"/>
                  </a:lnTo>
                  <a:lnTo>
                    <a:pt x="392" y="648"/>
                  </a:lnTo>
                  <a:lnTo>
                    <a:pt x="392" y="664"/>
                  </a:lnTo>
                  <a:lnTo>
                    <a:pt x="392" y="680"/>
                  </a:lnTo>
                  <a:lnTo>
                    <a:pt x="392" y="696"/>
                  </a:lnTo>
                  <a:lnTo>
                    <a:pt x="392" y="712"/>
                  </a:lnTo>
                  <a:lnTo>
                    <a:pt x="392" y="728"/>
                  </a:lnTo>
                  <a:lnTo>
                    <a:pt x="392" y="744"/>
                  </a:lnTo>
                  <a:lnTo>
                    <a:pt x="400" y="760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08" y="808"/>
                  </a:lnTo>
                  <a:lnTo>
                    <a:pt x="408" y="832"/>
                  </a:lnTo>
                  <a:lnTo>
                    <a:pt x="408" y="848"/>
                  </a:lnTo>
                  <a:lnTo>
                    <a:pt x="408" y="864"/>
                  </a:lnTo>
                  <a:lnTo>
                    <a:pt x="408" y="880"/>
                  </a:lnTo>
                  <a:lnTo>
                    <a:pt x="408" y="896"/>
                  </a:lnTo>
                  <a:lnTo>
                    <a:pt x="408" y="912"/>
                  </a:lnTo>
                  <a:lnTo>
                    <a:pt x="416" y="928"/>
                  </a:lnTo>
                  <a:lnTo>
                    <a:pt x="416" y="944"/>
                  </a:lnTo>
                  <a:lnTo>
                    <a:pt x="416" y="960"/>
                  </a:lnTo>
                  <a:lnTo>
                    <a:pt x="416" y="976"/>
                  </a:lnTo>
                  <a:lnTo>
                    <a:pt x="416" y="992"/>
                  </a:lnTo>
                  <a:lnTo>
                    <a:pt x="416" y="1008"/>
                  </a:lnTo>
                  <a:lnTo>
                    <a:pt x="416" y="1024"/>
                  </a:lnTo>
                  <a:lnTo>
                    <a:pt x="416" y="1040"/>
                  </a:lnTo>
                  <a:lnTo>
                    <a:pt x="416" y="1056"/>
                  </a:lnTo>
                  <a:lnTo>
                    <a:pt x="416" y="1072"/>
                  </a:lnTo>
                  <a:lnTo>
                    <a:pt x="416" y="1088"/>
                  </a:lnTo>
                  <a:lnTo>
                    <a:pt x="416" y="1104"/>
                  </a:lnTo>
                  <a:lnTo>
                    <a:pt x="416" y="1120"/>
                  </a:lnTo>
                  <a:lnTo>
                    <a:pt x="416" y="1136"/>
                  </a:lnTo>
                  <a:lnTo>
                    <a:pt x="416" y="1152"/>
                  </a:lnTo>
                  <a:lnTo>
                    <a:pt x="416" y="1168"/>
                  </a:lnTo>
                  <a:lnTo>
                    <a:pt x="416" y="1184"/>
                  </a:lnTo>
                  <a:lnTo>
                    <a:pt x="432" y="1200"/>
                  </a:lnTo>
                  <a:lnTo>
                    <a:pt x="448" y="1224"/>
                  </a:lnTo>
                  <a:lnTo>
                    <a:pt x="448" y="1208"/>
                  </a:lnTo>
                  <a:lnTo>
                    <a:pt x="432" y="1200"/>
                  </a:lnTo>
                  <a:lnTo>
                    <a:pt x="416" y="1208"/>
                  </a:lnTo>
                  <a:lnTo>
                    <a:pt x="416" y="1224"/>
                  </a:lnTo>
                  <a:lnTo>
                    <a:pt x="408" y="1240"/>
                  </a:lnTo>
                  <a:lnTo>
                    <a:pt x="400" y="1256"/>
                  </a:lnTo>
                  <a:lnTo>
                    <a:pt x="392" y="1272"/>
                  </a:lnTo>
                  <a:lnTo>
                    <a:pt x="384" y="1288"/>
                  </a:lnTo>
                  <a:lnTo>
                    <a:pt x="400" y="1280"/>
                  </a:lnTo>
                  <a:lnTo>
                    <a:pt x="408" y="1264"/>
                  </a:lnTo>
                  <a:lnTo>
                    <a:pt x="416" y="1248"/>
                  </a:lnTo>
                  <a:lnTo>
                    <a:pt x="424" y="1264"/>
                  </a:lnTo>
                  <a:lnTo>
                    <a:pt x="424" y="1280"/>
                  </a:lnTo>
                  <a:lnTo>
                    <a:pt x="424" y="1296"/>
                  </a:lnTo>
                  <a:lnTo>
                    <a:pt x="416" y="1312"/>
                  </a:lnTo>
                  <a:lnTo>
                    <a:pt x="416" y="1328"/>
                  </a:lnTo>
                  <a:lnTo>
                    <a:pt x="416" y="1344"/>
                  </a:lnTo>
                  <a:lnTo>
                    <a:pt x="408" y="1360"/>
                  </a:lnTo>
                  <a:lnTo>
                    <a:pt x="408" y="1376"/>
                  </a:lnTo>
                  <a:lnTo>
                    <a:pt x="408" y="1392"/>
                  </a:lnTo>
                  <a:lnTo>
                    <a:pt x="408" y="1408"/>
                  </a:lnTo>
                  <a:lnTo>
                    <a:pt x="400" y="1424"/>
                  </a:lnTo>
                  <a:lnTo>
                    <a:pt x="400" y="1440"/>
                  </a:lnTo>
                  <a:lnTo>
                    <a:pt x="400" y="1456"/>
                  </a:lnTo>
                  <a:lnTo>
                    <a:pt x="408" y="1472"/>
                  </a:lnTo>
                  <a:lnTo>
                    <a:pt x="408" y="1488"/>
                  </a:lnTo>
                  <a:lnTo>
                    <a:pt x="408" y="1504"/>
                  </a:lnTo>
                  <a:lnTo>
                    <a:pt x="400" y="1520"/>
                  </a:lnTo>
                  <a:lnTo>
                    <a:pt x="400" y="1536"/>
                  </a:lnTo>
                  <a:lnTo>
                    <a:pt x="392" y="1552"/>
                  </a:lnTo>
                  <a:lnTo>
                    <a:pt x="392" y="1568"/>
                  </a:lnTo>
                  <a:lnTo>
                    <a:pt x="392" y="1584"/>
                  </a:lnTo>
                  <a:lnTo>
                    <a:pt x="392" y="1600"/>
                  </a:lnTo>
                  <a:lnTo>
                    <a:pt x="392" y="1616"/>
                  </a:lnTo>
                  <a:lnTo>
                    <a:pt x="392" y="1632"/>
                  </a:lnTo>
                  <a:lnTo>
                    <a:pt x="392" y="1648"/>
                  </a:lnTo>
                  <a:lnTo>
                    <a:pt x="392" y="1664"/>
                  </a:lnTo>
                  <a:lnTo>
                    <a:pt x="392" y="1680"/>
                  </a:lnTo>
                  <a:lnTo>
                    <a:pt x="392" y="1696"/>
                  </a:lnTo>
                  <a:lnTo>
                    <a:pt x="392" y="1712"/>
                  </a:lnTo>
                  <a:lnTo>
                    <a:pt x="392" y="1728"/>
                  </a:lnTo>
                  <a:lnTo>
                    <a:pt x="392" y="1744"/>
                  </a:lnTo>
                  <a:lnTo>
                    <a:pt x="384" y="1760"/>
                  </a:lnTo>
                  <a:lnTo>
                    <a:pt x="384" y="1784"/>
                  </a:lnTo>
                  <a:lnTo>
                    <a:pt x="376" y="1800"/>
                  </a:lnTo>
                  <a:lnTo>
                    <a:pt x="376" y="1816"/>
                  </a:lnTo>
                  <a:lnTo>
                    <a:pt x="376" y="1840"/>
                  </a:lnTo>
                  <a:lnTo>
                    <a:pt x="376" y="1856"/>
                  </a:lnTo>
                  <a:lnTo>
                    <a:pt x="376" y="1872"/>
                  </a:lnTo>
                  <a:lnTo>
                    <a:pt x="376" y="1888"/>
                  </a:lnTo>
                  <a:lnTo>
                    <a:pt x="376" y="1904"/>
                  </a:lnTo>
                  <a:lnTo>
                    <a:pt x="376" y="1920"/>
                  </a:lnTo>
                  <a:lnTo>
                    <a:pt x="376" y="1936"/>
                  </a:lnTo>
                  <a:lnTo>
                    <a:pt x="376" y="1952"/>
                  </a:lnTo>
                  <a:lnTo>
                    <a:pt x="376" y="1968"/>
                  </a:lnTo>
                  <a:lnTo>
                    <a:pt x="376" y="1984"/>
                  </a:lnTo>
                  <a:lnTo>
                    <a:pt x="376" y="2000"/>
                  </a:lnTo>
                  <a:lnTo>
                    <a:pt x="376" y="2016"/>
                  </a:lnTo>
                  <a:lnTo>
                    <a:pt x="376" y="2032"/>
                  </a:lnTo>
                  <a:lnTo>
                    <a:pt x="376" y="2048"/>
                  </a:lnTo>
                  <a:lnTo>
                    <a:pt x="376" y="2064"/>
                  </a:lnTo>
                  <a:lnTo>
                    <a:pt x="376" y="2080"/>
                  </a:lnTo>
                  <a:lnTo>
                    <a:pt x="376" y="2096"/>
                  </a:lnTo>
                  <a:lnTo>
                    <a:pt x="376" y="2112"/>
                  </a:lnTo>
                  <a:lnTo>
                    <a:pt x="376" y="2128"/>
                  </a:lnTo>
                  <a:lnTo>
                    <a:pt x="376" y="2144"/>
                  </a:lnTo>
                  <a:lnTo>
                    <a:pt x="376" y="2160"/>
                  </a:lnTo>
                  <a:lnTo>
                    <a:pt x="376" y="2176"/>
                  </a:lnTo>
                  <a:lnTo>
                    <a:pt x="376" y="2192"/>
                  </a:lnTo>
                  <a:lnTo>
                    <a:pt x="376" y="2208"/>
                  </a:lnTo>
                  <a:lnTo>
                    <a:pt x="376" y="2224"/>
                  </a:lnTo>
                  <a:lnTo>
                    <a:pt x="376" y="2240"/>
                  </a:lnTo>
                  <a:lnTo>
                    <a:pt x="376" y="2256"/>
                  </a:lnTo>
                  <a:lnTo>
                    <a:pt x="376" y="2272"/>
                  </a:lnTo>
                  <a:lnTo>
                    <a:pt x="376" y="2288"/>
                  </a:lnTo>
                  <a:lnTo>
                    <a:pt x="376" y="2304"/>
                  </a:lnTo>
                  <a:lnTo>
                    <a:pt x="368" y="2320"/>
                  </a:lnTo>
                  <a:lnTo>
                    <a:pt x="360" y="2336"/>
                  </a:lnTo>
                  <a:lnTo>
                    <a:pt x="352" y="2352"/>
                  </a:lnTo>
                  <a:lnTo>
                    <a:pt x="336" y="2360"/>
                  </a:lnTo>
                  <a:lnTo>
                    <a:pt x="328" y="2376"/>
                  </a:lnTo>
                  <a:lnTo>
                    <a:pt x="312" y="2384"/>
                  </a:lnTo>
                  <a:lnTo>
                    <a:pt x="296" y="2400"/>
                  </a:lnTo>
                  <a:lnTo>
                    <a:pt x="280" y="2408"/>
                  </a:lnTo>
                  <a:lnTo>
                    <a:pt x="256" y="2424"/>
                  </a:lnTo>
                  <a:lnTo>
                    <a:pt x="224" y="2440"/>
                  </a:lnTo>
                  <a:lnTo>
                    <a:pt x="208" y="2448"/>
                  </a:lnTo>
                  <a:lnTo>
                    <a:pt x="184" y="2456"/>
                  </a:lnTo>
                  <a:lnTo>
                    <a:pt x="160" y="2464"/>
                  </a:lnTo>
                  <a:lnTo>
                    <a:pt x="136" y="2472"/>
                  </a:lnTo>
                  <a:lnTo>
                    <a:pt x="112" y="2488"/>
                  </a:lnTo>
                  <a:lnTo>
                    <a:pt x="88" y="2488"/>
                  </a:lnTo>
                  <a:lnTo>
                    <a:pt x="56" y="2496"/>
                  </a:lnTo>
                  <a:lnTo>
                    <a:pt x="40" y="2496"/>
                  </a:lnTo>
                  <a:lnTo>
                    <a:pt x="32" y="2480"/>
                  </a:lnTo>
                  <a:lnTo>
                    <a:pt x="24" y="2456"/>
                  </a:lnTo>
                  <a:lnTo>
                    <a:pt x="16" y="2440"/>
                  </a:lnTo>
                  <a:lnTo>
                    <a:pt x="16" y="2424"/>
                  </a:lnTo>
                  <a:lnTo>
                    <a:pt x="16" y="2392"/>
                  </a:lnTo>
                  <a:lnTo>
                    <a:pt x="16" y="2368"/>
                  </a:lnTo>
                  <a:lnTo>
                    <a:pt x="0" y="2336"/>
                  </a:lnTo>
                  <a:lnTo>
                    <a:pt x="0" y="2304"/>
                  </a:lnTo>
                  <a:lnTo>
                    <a:pt x="0" y="2272"/>
                  </a:lnTo>
                  <a:lnTo>
                    <a:pt x="0" y="2232"/>
                  </a:lnTo>
                  <a:lnTo>
                    <a:pt x="0" y="2216"/>
                  </a:lnTo>
                  <a:lnTo>
                    <a:pt x="0" y="2160"/>
                  </a:lnTo>
                  <a:lnTo>
                    <a:pt x="0" y="2120"/>
                  </a:lnTo>
                  <a:lnTo>
                    <a:pt x="16" y="2080"/>
                  </a:lnTo>
                  <a:lnTo>
                    <a:pt x="24" y="2032"/>
                  </a:lnTo>
                  <a:lnTo>
                    <a:pt x="32" y="1968"/>
                  </a:lnTo>
                  <a:lnTo>
                    <a:pt x="40" y="1928"/>
                  </a:lnTo>
                  <a:lnTo>
                    <a:pt x="48" y="1872"/>
                  </a:lnTo>
                  <a:lnTo>
                    <a:pt x="56" y="1816"/>
                  </a:lnTo>
                  <a:lnTo>
                    <a:pt x="64" y="1776"/>
                  </a:lnTo>
                  <a:lnTo>
                    <a:pt x="64" y="1720"/>
                  </a:lnTo>
                  <a:lnTo>
                    <a:pt x="80" y="1664"/>
                  </a:lnTo>
                  <a:lnTo>
                    <a:pt x="88" y="1600"/>
                  </a:lnTo>
                  <a:lnTo>
                    <a:pt x="96" y="1536"/>
                  </a:lnTo>
                  <a:lnTo>
                    <a:pt x="104" y="1496"/>
                  </a:lnTo>
                  <a:lnTo>
                    <a:pt x="120" y="1432"/>
                  </a:lnTo>
                  <a:lnTo>
                    <a:pt x="120" y="1384"/>
                  </a:lnTo>
                  <a:lnTo>
                    <a:pt x="120" y="1328"/>
                  </a:lnTo>
                  <a:lnTo>
                    <a:pt x="128" y="1280"/>
                  </a:lnTo>
                  <a:lnTo>
                    <a:pt x="128" y="1232"/>
                  </a:lnTo>
                  <a:lnTo>
                    <a:pt x="128" y="1184"/>
                  </a:lnTo>
                  <a:lnTo>
                    <a:pt x="128" y="1144"/>
                  </a:lnTo>
                  <a:lnTo>
                    <a:pt x="128" y="1096"/>
                  </a:lnTo>
                  <a:lnTo>
                    <a:pt x="128" y="1056"/>
                  </a:lnTo>
                  <a:lnTo>
                    <a:pt x="128" y="1016"/>
                  </a:lnTo>
                  <a:lnTo>
                    <a:pt x="128" y="976"/>
                  </a:lnTo>
                  <a:lnTo>
                    <a:pt x="128" y="928"/>
                  </a:lnTo>
                  <a:lnTo>
                    <a:pt x="128" y="904"/>
                  </a:lnTo>
                  <a:lnTo>
                    <a:pt x="128" y="864"/>
                  </a:lnTo>
                  <a:lnTo>
                    <a:pt x="136" y="840"/>
                  </a:lnTo>
                  <a:lnTo>
                    <a:pt x="136" y="808"/>
                  </a:lnTo>
                  <a:lnTo>
                    <a:pt x="136" y="784"/>
                  </a:lnTo>
                  <a:lnTo>
                    <a:pt x="136" y="752"/>
                  </a:lnTo>
                  <a:lnTo>
                    <a:pt x="136" y="720"/>
                  </a:lnTo>
                  <a:lnTo>
                    <a:pt x="136" y="680"/>
                  </a:lnTo>
                  <a:lnTo>
                    <a:pt x="144" y="656"/>
                  </a:lnTo>
                  <a:lnTo>
                    <a:pt x="144" y="624"/>
                  </a:lnTo>
                  <a:lnTo>
                    <a:pt x="144" y="600"/>
                  </a:lnTo>
                  <a:lnTo>
                    <a:pt x="144" y="584"/>
                  </a:lnTo>
                  <a:lnTo>
                    <a:pt x="144" y="560"/>
                  </a:lnTo>
                  <a:lnTo>
                    <a:pt x="144" y="544"/>
                  </a:lnTo>
                  <a:lnTo>
                    <a:pt x="144" y="520"/>
                  </a:lnTo>
                  <a:lnTo>
                    <a:pt x="144" y="488"/>
                  </a:lnTo>
                  <a:lnTo>
                    <a:pt x="144" y="464"/>
                  </a:lnTo>
                  <a:lnTo>
                    <a:pt x="152" y="424"/>
                  </a:lnTo>
                  <a:lnTo>
                    <a:pt x="160" y="384"/>
                  </a:lnTo>
                  <a:lnTo>
                    <a:pt x="160" y="360"/>
                  </a:lnTo>
                  <a:lnTo>
                    <a:pt x="168" y="336"/>
                  </a:lnTo>
                  <a:lnTo>
                    <a:pt x="168" y="320"/>
                  </a:lnTo>
                  <a:lnTo>
                    <a:pt x="168" y="296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176" y="200"/>
                  </a:lnTo>
                  <a:lnTo>
                    <a:pt x="176" y="176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184" y="128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08" y="80"/>
                  </a:lnTo>
                  <a:lnTo>
                    <a:pt x="224" y="80"/>
                  </a:lnTo>
                  <a:lnTo>
                    <a:pt x="216" y="40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40" name="Freeform 8"/>
            <p:cNvSpPr>
              <a:spLocks noChangeAspect="1"/>
            </p:cNvSpPr>
            <p:nvPr/>
          </p:nvSpPr>
          <p:spPr bwMode="auto">
            <a:xfrm>
              <a:off x="3633" y="2126"/>
              <a:ext cx="505" cy="1833"/>
            </a:xfrm>
            <a:custGeom>
              <a:avLst/>
              <a:gdLst/>
              <a:ahLst/>
              <a:cxnLst>
                <a:cxn ang="0">
                  <a:pos x="212" y="88"/>
                </a:cxn>
                <a:cxn ang="0">
                  <a:pos x="208" y="144"/>
                </a:cxn>
                <a:cxn ang="0">
                  <a:pos x="212" y="200"/>
                </a:cxn>
                <a:cxn ang="0">
                  <a:pos x="216" y="256"/>
                </a:cxn>
                <a:cxn ang="0">
                  <a:pos x="216" y="316"/>
                </a:cxn>
                <a:cxn ang="0">
                  <a:pos x="220" y="376"/>
                </a:cxn>
                <a:cxn ang="0">
                  <a:pos x="220" y="436"/>
                </a:cxn>
                <a:cxn ang="0">
                  <a:pos x="224" y="492"/>
                </a:cxn>
                <a:cxn ang="0">
                  <a:pos x="224" y="552"/>
                </a:cxn>
                <a:cxn ang="0">
                  <a:pos x="224" y="608"/>
                </a:cxn>
                <a:cxn ang="0">
                  <a:pos x="224" y="664"/>
                </a:cxn>
                <a:cxn ang="0">
                  <a:pos x="224" y="728"/>
                </a:cxn>
                <a:cxn ang="0">
                  <a:pos x="224" y="792"/>
                </a:cxn>
                <a:cxn ang="0">
                  <a:pos x="224" y="848"/>
                </a:cxn>
                <a:cxn ang="0">
                  <a:pos x="220" y="908"/>
                </a:cxn>
                <a:cxn ang="0">
                  <a:pos x="228" y="944"/>
                </a:cxn>
                <a:cxn ang="0">
                  <a:pos x="228" y="1000"/>
                </a:cxn>
                <a:cxn ang="0">
                  <a:pos x="228" y="1064"/>
                </a:cxn>
                <a:cxn ang="0">
                  <a:pos x="240" y="1120"/>
                </a:cxn>
                <a:cxn ang="0">
                  <a:pos x="236" y="1180"/>
                </a:cxn>
                <a:cxn ang="0">
                  <a:pos x="236" y="1240"/>
                </a:cxn>
                <a:cxn ang="0">
                  <a:pos x="228" y="1296"/>
                </a:cxn>
                <a:cxn ang="0">
                  <a:pos x="228" y="1352"/>
                </a:cxn>
                <a:cxn ang="0">
                  <a:pos x="228" y="1420"/>
                </a:cxn>
                <a:cxn ang="0">
                  <a:pos x="200" y="1476"/>
                </a:cxn>
                <a:cxn ang="0">
                  <a:pos x="156" y="1512"/>
                </a:cxn>
                <a:cxn ang="0">
                  <a:pos x="116" y="1560"/>
                </a:cxn>
                <a:cxn ang="0">
                  <a:pos x="76" y="1604"/>
                </a:cxn>
                <a:cxn ang="0">
                  <a:pos x="40" y="1660"/>
                </a:cxn>
                <a:cxn ang="0">
                  <a:pos x="4" y="1716"/>
                </a:cxn>
                <a:cxn ang="0">
                  <a:pos x="40" y="1756"/>
                </a:cxn>
                <a:cxn ang="0">
                  <a:pos x="124" y="1784"/>
                </a:cxn>
                <a:cxn ang="0">
                  <a:pos x="196" y="1800"/>
                </a:cxn>
                <a:cxn ang="0">
                  <a:pos x="264" y="1812"/>
                </a:cxn>
                <a:cxn ang="0">
                  <a:pos x="332" y="1828"/>
                </a:cxn>
                <a:cxn ang="0">
                  <a:pos x="420" y="1832"/>
                </a:cxn>
                <a:cxn ang="0">
                  <a:pos x="472" y="1808"/>
                </a:cxn>
                <a:cxn ang="0">
                  <a:pos x="492" y="1732"/>
                </a:cxn>
                <a:cxn ang="0">
                  <a:pos x="496" y="1668"/>
                </a:cxn>
                <a:cxn ang="0">
                  <a:pos x="496" y="1588"/>
                </a:cxn>
                <a:cxn ang="0">
                  <a:pos x="504" y="1520"/>
                </a:cxn>
                <a:cxn ang="0">
                  <a:pos x="504" y="1440"/>
                </a:cxn>
                <a:cxn ang="0">
                  <a:pos x="504" y="1336"/>
                </a:cxn>
                <a:cxn ang="0">
                  <a:pos x="504" y="1236"/>
                </a:cxn>
                <a:cxn ang="0">
                  <a:pos x="504" y="1140"/>
                </a:cxn>
                <a:cxn ang="0">
                  <a:pos x="504" y="1024"/>
                </a:cxn>
                <a:cxn ang="0">
                  <a:pos x="504" y="900"/>
                </a:cxn>
                <a:cxn ang="0">
                  <a:pos x="496" y="732"/>
                </a:cxn>
                <a:cxn ang="0">
                  <a:pos x="496" y="592"/>
                </a:cxn>
                <a:cxn ang="0">
                  <a:pos x="496" y="456"/>
                </a:cxn>
                <a:cxn ang="0">
                  <a:pos x="492" y="344"/>
                </a:cxn>
                <a:cxn ang="0">
                  <a:pos x="492" y="272"/>
                </a:cxn>
                <a:cxn ang="0">
                  <a:pos x="484" y="208"/>
                </a:cxn>
                <a:cxn ang="0">
                  <a:pos x="484" y="136"/>
                </a:cxn>
                <a:cxn ang="0">
                  <a:pos x="476" y="68"/>
                </a:cxn>
                <a:cxn ang="0">
                  <a:pos x="440" y="4"/>
                </a:cxn>
                <a:cxn ang="0">
                  <a:pos x="384" y="0"/>
                </a:cxn>
                <a:cxn ang="0">
                  <a:pos x="316" y="20"/>
                </a:cxn>
                <a:cxn ang="0">
                  <a:pos x="252" y="48"/>
                </a:cxn>
              </a:cxnLst>
              <a:rect l="0" t="0" r="r" b="b"/>
              <a:pathLst>
                <a:path w="505" h="1833">
                  <a:moveTo>
                    <a:pt x="212" y="40"/>
                  </a:moveTo>
                  <a:lnTo>
                    <a:pt x="212" y="48"/>
                  </a:lnTo>
                  <a:lnTo>
                    <a:pt x="212" y="56"/>
                  </a:lnTo>
                  <a:lnTo>
                    <a:pt x="212" y="64"/>
                  </a:lnTo>
                  <a:lnTo>
                    <a:pt x="212" y="72"/>
                  </a:lnTo>
                  <a:lnTo>
                    <a:pt x="212" y="80"/>
                  </a:lnTo>
                  <a:lnTo>
                    <a:pt x="212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12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2" y="200"/>
                  </a:lnTo>
                  <a:lnTo>
                    <a:pt x="212" y="208"/>
                  </a:lnTo>
                  <a:lnTo>
                    <a:pt x="212" y="216"/>
                  </a:lnTo>
                  <a:lnTo>
                    <a:pt x="212" y="224"/>
                  </a:lnTo>
                  <a:lnTo>
                    <a:pt x="212" y="232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16" y="256"/>
                  </a:lnTo>
                  <a:lnTo>
                    <a:pt x="216" y="264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92"/>
                  </a:lnTo>
                  <a:lnTo>
                    <a:pt x="216" y="300"/>
                  </a:lnTo>
                  <a:lnTo>
                    <a:pt x="216" y="308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20" y="352"/>
                  </a:lnTo>
                  <a:lnTo>
                    <a:pt x="220" y="360"/>
                  </a:lnTo>
                  <a:lnTo>
                    <a:pt x="220" y="368"/>
                  </a:lnTo>
                  <a:lnTo>
                    <a:pt x="220" y="376"/>
                  </a:lnTo>
                  <a:lnTo>
                    <a:pt x="220" y="384"/>
                  </a:lnTo>
                  <a:lnTo>
                    <a:pt x="220" y="392"/>
                  </a:lnTo>
                  <a:lnTo>
                    <a:pt x="220" y="400"/>
                  </a:lnTo>
                  <a:lnTo>
                    <a:pt x="220" y="408"/>
                  </a:lnTo>
                  <a:lnTo>
                    <a:pt x="220" y="416"/>
                  </a:lnTo>
                  <a:lnTo>
                    <a:pt x="220" y="428"/>
                  </a:lnTo>
                  <a:lnTo>
                    <a:pt x="220" y="436"/>
                  </a:lnTo>
                  <a:lnTo>
                    <a:pt x="220" y="444"/>
                  </a:lnTo>
                  <a:lnTo>
                    <a:pt x="220" y="452"/>
                  </a:lnTo>
                  <a:lnTo>
                    <a:pt x="220" y="460"/>
                  </a:lnTo>
                  <a:lnTo>
                    <a:pt x="224" y="468"/>
                  </a:lnTo>
                  <a:lnTo>
                    <a:pt x="224" y="476"/>
                  </a:lnTo>
                  <a:lnTo>
                    <a:pt x="224" y="484"/>
                  </a:lnTo>
                  <a:lnTo>
                    <a:pt x="224" y="492"/>
                  </a:lnTo>
                  <a:lnTo>
                    <a:pt x="224" y="50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24" y="528"/>
                  </a:lnTo>
                  <a:lnTo>
                    <a:pt x="224" y="536"/>
                  </a:lnTo>
                  <a:lnTo>
                    <a:pt x="224" y="544"/>
                  </a:lnTo>
                  <a:lnTo>
                    <a:pt x="224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8" y="576"/>
                  </a:lnTo>
                  <a:lnTo>
                    <a:pt x="228" y="584"/>
                  </a:lnTo>
                  <a:lnTo>
                    <a:pt x="228" y="592"/>
                  </a:lnTo>
                  <a:lnTo>
                    <a:pt x="228" y="600"/>
                  </a:lnTo>
                  <a:lnTo>
                    <a:pt x="224" y="608"/>
                  </a:lnTo>
                  <a:lnTo>
                    <a:pt x="224" y="616"/>
                  </a:lnTo>
                  <a:lnTo>
                    <a:pt x="224" y="624"/>
                  </a:lnTo>
                  <a:lnTo>
                    <a:pt x="224" y="632"/>
                  </a:lnTo>
                  <a:lnTo>
                    <a:pt x="224" y="640"/>
                  </a:lnTo>
                  <a:lnTo>
                    <a:pt x="224" y="648"/>
                  </a:lnTo>
                  <a:lnTo>
                    <a:pt x="224" y="656"/>
                  </a:lnTo>
                  <a:lnTo>
                    <a:pt x="224" y="664"/>
                  </a:lnTo>
                  <a:lnTo>
                    <a:pt x="224" y="676"/>
                  </a:lnTo>
                  <a:lnTo>
                    <a:pt x="224" y="688"/>
                  </a:lnTo>
                  <a:lnTo>
                    <a:pt x="224" y="696"/>
                  </a:lnTo>
                  <a:lnTo>
                    <a:pt x="224" y="704"/>
                  </a:lnTo>
                  <a:lnTo>
                    <a:pt x="224" y="712"/>
                  </a:lnTo>
                  <a:lnTo>
                    <a:pt x="224" y="720"/>
                  </a:lnTo>
                  <a:lnTo>
                    <a:pt x="224" y="728"/>
                  </a:lnTo>
                  <a:lnTo>
                    <a:pt x="224" y="740"/>
                  </a:lnTo>
                  <a:lnTo>
                    <a:pt x="224" y="752"/>
                  </a:lnTo>
                  <a:lnTo>
                    <a:pt x="224" y="760"/>
                  </a:lnTo>
                  <a:lnTo>
                    <a:pt x="224" y="768"/>
                  </a:lnTo>
                  <a:lnTo>
                    <a:pt x="224" y="776"/>
                  </a:lnTo>
                  <a:lnTo>
                    <a:pt x="224" y="784"/>
                  </a:lnTo>
                  <a:lnTo>
                    <a:pt x="224" y="792"/>
                  </a:lnTo>
                  <a:lnTo>
                    <a:pt x="224" y="800"/>
                  </a:lnTo>
                  <a:lnTo>
                    <a:pt x="224" y="808"/>
                  </a:lnTo>
                  <a:lnTo>
                    <a:pt x="224" y="816"/>
                  </a:lnTo>
                  <a:lnTo>
                    <a:pt x="224" y="824"/>
                  </a:lnTo>
                  <a:lnTo>
                    <a:pt x="224" y="832"/>
                  </a:lnTo>
                  <a:lnTo>
                    <a:pt x="224" y="840"/>
                  </a:lnTo>
                  <a:lnTo>
                    <a:pt x="224" y="848"/>
                  </a:lnTo>
                  <a:lnTo>
                    <a:pt x="224" y="856"/>
                  </a:lnTo>
                  <a:lnTo>
                    <a:pt x="224" y="864"/>
                  </a:lnTo>
                  <a:lnTo>
                    <a:pt x="224" y="876"/>
                  </a:lnTo>
                  <a:lnTo>
                    <a:pt x="224" y="884"/>
                  </a:lnTo>
                  <a:lnTo>
                    <a:pt x="224" y="892"/>
                  </a:lnTo>
                  <a:lnTo>
                    <a:pt x="220" y="900"/>
                  </a:lnTo>
                  <a:lnTo>
                    <a:pt x="220" y="908"/>
                  </a:lnTo>
                  <a:lnTo>
                    <a:pt x="220" y="916"/>
                  </a:lnTo>
                  <a:lnTo>
                    <a:pt x="216" y="924"/>
                  </a:lnTo>
                  <a:lnTo>
                    <a:pt x="220" y="932"/>
                  </a:lnTo>
                  <a:lnTo>
                    <a:pt x="228" y="936"/>
                  </a:lnTo>
                  <a:lnTo>
                    <a:pt x="236" y="944"/>
                  </a:lnTo>
                  <a:lnTo>
                    <a:pt x="232" y="936"/>
                  </a:lnTo>
                  <a:lnTo>
                    <a:pt x="228" y="944"/>
                  </a:lnTo>
                  <a:lnTo>
                    <a:pt x="228" y="952"/>
                  </a:lnTo>
                  <a:lnTo>
                    <a:pt x="228" y="960"/>
                  </a:lnTo>
                  <a:lnTo>
                    <a:pt x="228" y="968"/>
                  </a:lnTo>
                  <a:lnTo>
                    <a:pt x="228" y="976"/>
                  </a:lnTo>
                  <a:lnTo>
                    <a:pt x="228" y="984"/>
                  </a:lnTo>
                  <a:lnTo>
                    <a:pt x="228" y="992"/>
                  </a:lnTo>
                  <a:lnTo>
                    <a:pt x="228" y="1000"/>
                  </a:lnTo>
                  <a:lnTo>
                    <a:pt x="228" y="1008"/>
                  </a:lnTo>
                  <a:lnTo>
                    <a:pt x="228" y="1016"/>
                  </a:lnTo>
                  <a:lnTo>
                    <a:pt x="228" y="1024"/>
                  </a:lnTo>
                  <a:lnTo>
                    <a:pt x="228" y="1032"/>
                  </a:lnTo>
                  <a:lnTo>
                    <a:pt x="228" y="1040"/>
                  </a:lnTo>
                  <a:lnTo>
                    <a:pt x="228" y="1056"/>
                  </a:lnTo>
                  <a:lnTo>
                    <a:pt x="228" y="1064"/>
                  </a:lnTo>
                  <a:lnTo>
                    <a:pt x="228" y="1072"/>
                  </a:lnTo>
                  <a:lnTo>
                    <a:pt x="228" y="1080"/>
                  </a:lnTo>
                  <a:lnTo>
                    <a:pt x="228" y="1088"/>
                  </a:lnTo>
                  <a:lnTo>
                    <a:pt x="228" y="1096"/>
                  </a:lnTo>
                  <a:lnTo>
                    <a:pt x="232" y="1104"/>
                  </a:lnTo>
                  <a:lnTo>
                    <a:pt x="236" y="1112"/>
                  </a:lnTo>
                  <a:lnTo>
                    <a:pt x="240" y="1120"/>
                  </a:lnTo>
                  <a:lnTo>
                    <a:pt x="240" y="1128"/>
                  </a:lnTo>
                  <a:lnTo>
                    <a:pt x="244" y="1140"/>
                  </a:lnTo>
                  <a:lnTo>
                    <a:pt x="244" y="1148"/>
                  </a:lnTo>
                  <a:lnTo>
                    <a:pt x="244" y="1156"/>
                  </a:lnTo>
                  <a:lnTo>
                    <a:pt x="244" y="1164"/>
                  </a:lnTo>
                  <a:lnTo>
                    <a:pt x="240" y="1172"/>
                  </a:lnTo>
                  <a:lnTo>
                    <a:pt x="236" y="1180"/>
                  </a:lnTo>
                  <a:lnTo>
                    <a:pt x="236" y="1188"/>
                  </a:lnTo>
                  <a:lnTo>
                    <a:pt x="236" y="1196"/>
                  </a:lnTo>
                  <a:lnTo>
                    <a:pt x="236" y="1204"/>
                  </a:lnTo>
                  <a:lnTo>
                    <a:pt x="236" y="1212"/>
                  </a:lnTo>
                  <a:lnTo>
                    <a:pt x="236" y="1220"/>
                  </a:lnTo>
                  <a:lnTo>
                    <a:pt x="236" y="1228"/>
                  </a:lnTo>
                  <a:lnTo>
                    <a:pt x="236" y="1240"/>
                  </a:lnTo>
                  <a:lnTo>
                    <a:pt x="232" y="1248"/>
                  </a:lnTo>
                  <a:lnTo>
                    <a:pt x="232" y="1256"/>
                  </a:lnTo>
                  <a:lnTo>
                    <a:pt x="228" y="1264"/>
                  </a:lnTo>
                  <a:lnTo>
                    <a:pt x="228" y="1272"/>
                  </a:lnTo>
                  <a:lnTo>
                    <a:pt x="228" y="1280"/>
                  </a:lnTo>
                  <a:lnTo>
                    <a:pt x="228" y="1288"/>
                  </a:lnTo>
                  <a:lnTo>
                    <a:pt x="228" y="1296"/>
                  </a:lnTo>
                  <a:lnTo>
                    <a:pt x="228" y="1304"/>
                  </a:lnTo>
                  <a:lnTo>
                    <a:pt x="228" y="1312"/>
                  </a:lnTo>
                  <a:lnTo>
                    <a:pt x="228" y="1320"/>
                  </a:lnTo>
                  <a:lnTo>
                    <a:pt x="228" y="1328"/>
                  </a:lnTo>
                  <a:lnTo>
                    <a:pt x="228" y="1336"/>
                  </a:lnTo>
                  <a:lnTo>
                    <a:pt x="228" y="1344"/>
                  </a:lnTo>
                  <a:lnTo>
                    <a:pt x="228" y="1352"/>
                  </a:lnTo>
                  <a:lnTo>
                    <a:pt x="228" y="1360"/>
                  </a:lnTo>
                  <a:lnTo>
                    <a:pt x="228" y="1368"/>
                  </a:lnTo>
                  <a:lnTo>
                    <a:pt x="232" y="1376"/>
                  </a:lnTo>
                  <a:lnTo>
                    <a:pt x="232" y="1384"/>
                  </a:lnTo>
                  <a:lnTo>
                    <a:pt x="232" y="1392"/>
                  </a:lnTo>
                  <a:lnTo>
                    <a:pt x="228" y="1408"/>
                  </a:lnTo>
                  <a:lnTo>
                    <a:pt x="228" y="1420"/>
                  </a:lnTo>
                  <a:lnTo>
                    <a:pt x="228" y="1428"/>
                  </a:lnTo>
                  <a:lnTo>
                    <a:pt x="228" y="1436"/>
                  </a:lnTo>
                  <a:lnTo>
                    <a:pt x="224" y="1444"/>
                  </a:lnTo>
                  <a:lnTo>
                    <a:pt x="220" y="1452"/>
                  </a:lnTo>
                  <a:lnTo>
                    <a:pt x="212" y="1460"/>
                  </a:lnTo>
                  <a:lnTo>
                    <a:pt x="208" y="1468"/>
                  </a:lnTo>
                  <a:lnTo>
                    <a:pt x="200" y="1476"/>
                  </a:lnTo>
                  <a:lnTo>
                    <a:pt x="196" y="1484"/>
                  </a:lnTo>
                  <a:lnTo>
                    <a:pt x="188" y="1488"/>
                  </a:lnTo>
                  <a:lnTo>
                    <a:pt x="184" y="1496"/>
                  </a:lnTo>
                  <a:lnTo>
                    <a:pt x="176" y="1500"/>
                  </a:lnTo>
                  <a:lnTo>
                    <a:pt x="172" y="1508"/>
                  </a:lnTo>
                  <a:lnTo>
                    <a:pt x="164" y="1508"/>
                  </a:lnTo>
                  <a:lnTo>
                    <a:pt x="156" y="1512"/>
                  </a:lnTo>
                  <a:lnTo>
                    <a:pt x="148" y="1520"/>
                  </a:lnTo>
                  <a:lnTo>
                    <a:pt x="140" y="1524"/>
                  </a:lnTo>
                  <a:lnTo>
                    <a:pt x="136" y="1532"/>
                  </a:lnTo>
                  <a:lnTo>
                    <a:pt x="128" y="1536"/>
                  </a:lnTo>
                  <a:lnTo>
                    <a:pt x="124" y="1544"/>
                  </a:lnTo>
                  <a:lnTo>
                    <a:pt x="116" y="1552"/>
                  </a:lnTo>
                  <a:lnTo>
                    <a:pt x="116" y="1560"/>
                  </a:lnTo>
                  <a:lnTo>
                    <a:pt x="108" y="1564"/>
                  </a:lnTo>
                  <a:lnTo>
                    <a:pt x="104" y="1572"/>
                  </a:lnTo>
                  <a:lnTo>
                    <a:pt x="96" y="1580"/>
                  </a:lnTo>
                  <a:lnTo>
                    <a:pt x="88" y="1584"/>
                  </a:lnTo>
                  <a:lnTo>
                    <a:pt x="88" y="1592"/>
                  </a:lnTo>
                  <a:lnTo>
                    <a:pt x="80" y="1596"/>
                  </a:lnTo>
                  <a:lnTo>
                    <a:pt x="76" y="1604"/>
                  </a:lnTo>
                  <a:lnTo>
                    <a:pt x="68" y="1612"/>
                  </a:lnTo>
                  <a:lnTo>
                    <a:pt x="64" y="1620"/>
                  </a:lnTo>
                  <a:lnTo>
                    <a:pt x="56" y="1628"/>
                  </a:lnTo>
                  <a:lnTo>
                    <a:pt x="52" y="1636"/>
                  </a:lnTo>
                  <a:lnTo>
                    <a:pt x="44" y="1644"/>
                  </a:lnTo>
                  <a:lnTo>
                    <a:pt x="44" y="1652"/>
                  </a:lnTo>
                  <a:lnTo>
                    <a:pt x="40" y="1660"/>
                  </a:lnTo>
                  <a:lnTo>
                    <a:pt x="36" y="1668"/>
                  </a:lnTo>
                  <a:lnTo>
                    <a:pt x="28" y="1676"/>
                  </a:lnTo>
                  <a:lnTo>
                    <a:pt x="24" y="1684"/>
                  </a:lnTo>
                  <a:lnTo>
                    <a:pt x="24" y="1692"/>
                  </a:lnTo>
                  <a:lnTo>
                    <a:pt x="16" y="1696"/>
                  </a:lnTo>
                  <a:lnTo>
                    <a:pt x="12" y="1708"/>
                  </a:lnTo>
                  <a:lnTo>
                    <a:pt x="4" y="1716"/>
                  </a:lnTo>
                  <a:lnTo>
                    <a:pt x="0" y="1724"/>
                  </a:lnTo>
                  <a:lnTo>
                    <a:pt x="0" y="1732"/>
                  </a:lnTo>
                  <a:lnTo>
                    <a:pt x="8" y="1736"/>
                  </a:lnTo>
                  <a:lnTo>
                    <a:pt x="16" y="1744"/>
                  </a:lnTo>
                  <a:lnTo>
                    <a:pt x="24" y="1748"/>
                  </a:lnTo>
                  <a:lnTo>
                    <a:pt x="32" y="1752"/>
                  </a:lnTo>
                  <a:lnTo>
                    <a:pt x="40" y="1756"/>
                  </a:lnTo>
                  <a:lnTo>
                    <a:pt x="52" y="1760"/>
                  </a:lnTo>
                  <a:lnTo>
                    <a:pt x="60" y="1764"/>
                  </a:lnTo>
                  <a:lnTo>
                    <a:pt x="68" y="1768"/>
                  </a:lnTo>
                  <a:lnTo>
                    <a:pt x="76" y="1772"/>
                  </a:lnTo>
                  <a:lnTo>
                    <a:pt x="96" y="1776"/>
                  </a:lnTo>
                  <a:lnTo>
                    <a:pt x="108" y="1780"/>
                  </a:lnTo>
                  <a:lnTo>
                    <a:pt x="124" y="1784"/>
                  </a:lnTo>
                  <a:lnTo>
                    <a:pt x="136" y="1788"/>
                  </a:lnTo>
                  <a:lnTo>
                    <a:pt x="144" y="1788"/>
                  </a:lnTo>
                  <a:lnTo>
                    <a:pt x="156" y="1792"/>
                  </a:lnTo>
                  <a:lnTo>
                    <a:pt x="168" y="1792"/>
                  </a:lnTo>
                  <a:lnTo>
                    <a:pt x="176" y="1796"/>
                  </a:lnTo>
                  <a:lnTo>
                    <a:pt x="188" y="1796"/>
                  </a:lnTo>
                  <a:lnTo>
                    <a:pt x="196" y="1800"/>
                  </a:lnTo>
                  <a:lnTo>
                    <a:pt x="208" y="1804"/>
                  </a:lnTo>
                  <a:lnTo>
                    <a:pt x="220" y="1808"/>
                  </a:lnTo>
                  <a:lnTo>
                    <a:pt x="228" y="1808"/>
                  </a:lnTo>
                  <a:lnTo>
                    <a:pt x="236" y="1812"/>
                  </a:lnTo>
                  <a:lnTo>
                    <a:pt x="244" y="1812"/>
                  </a:lnTo>
                  <a:lnTo>
                    <a:pt x="252" y="1812"/>
                  </a:lnTo>
                  <a:lnTo>
                    <a:pt x="264" y="1812"/>
                  </a:lnTo>
                  <a:lnTo>
                    <a:pt x="280" y="1820"/>
                  </a:lnTo>
                  <a:lnTo>
                    <a:pt x="288" y="1820"/>
                  </a:lnTo>
                  <a:lnTo>
                    <a:pt x="296" y="1820"/>
                  </a:lnTo>
                  <a:lnTo>
                    <a:pt x="304" y="1820"/>
                  </a:lnTo>
                  <a:lnTo>
                    <a:pt x="312" y="1824"/>
                  </a:lnTo>
                  <a:lnTo>
                    <a:pt x="320" y="1824"/>
                  </a:lnTo>
                  <a:lnTo>
                    <a:pt x="332" y="1828"/>
                  </a:lnTo>
                  <a:lnTo>
                    <a:pt x="344" y="1828"/>
                  </a:lnTo>
                  <a:lnTo>
                    <a:pt x="356" y="1828"/>
                  </a:lnTo>
                  <a:lnTo>
                    <a:pt x="376" y="1832"/>
                  </a:lnTo>
                  <a:lnTo>
                    <a:pt x="388" y="1832"/>
                  </a:lnTo>
                  <a:lnTo>
                    <a:pt x="396" y="1832"/>
                  </a:lnTo>
                  <a:lnTo>
                    <a:pt x="408" y="1832"/>
                  </a:lnTo>
                  <a:lnTo>
                    <a:pt x="420" y="1832"/>
                  </a:lnTo>
                  <a:lnTo>
                    <a:pt x="428" y="1832"/>
                  </a:lnTo>
                  <a:lnTo>
                    <a:pt x="436" y="1828"/>
                  </a:lnTo>
                  <a:lnTo>
                    <a:pt x="444" y="1828"/>
                  </a:lnTo>
                  <a:lnTo>
                    <a:pt x="452" y="1828"/>
                  </a:lnTo>
                  <a:lnTo>
                    <a:pt x="460" y="1824"/>
                  </a:lnTo>
                  <a:lnTo>
                    <a:pt x="464" y="1816"/>
                  </a:lnTo>
                  <a:lnTo>
                    <a:pt x="472" y="1808"/>
                  </a:lnTo>
                  <a:lnTo>
                    <a:pt x="472" y="1800"/>
                  </a:lnTo>
                  <a:lnTo>
                    <a:pt x="476" y="1792"/>
                  </a:lnTo>
                  <a:lnTo>
                    <a:pt x="484" y="1780"/>
                  </a:lnTo>
                  <a:lnTo>
                    <a:pt x="488" y="1768"/>
                  </a:lnTo>
                  <a:lnTo>
                    <a:pt x="488" y="1756"/>
                  </a:lnTo>
                  <a:lnTo>
                    <a:pt x="492" y="1740"/>
                  </a:lnTo>
                  <a:lnTo>
                    <a:pt x="492" y="1732"/>
                  </a:lnTo>
                  <a:lnTo>
                    <a:pt x="492" y="1724"/>
                  </a:lnTo>
                  <a:lnTo>
                    <a:pt x="492" y="1716"/>
                  </a:lnTo>
                  <a:lnTo>
                    <a:pt x="496" y="1704"/>
                  </a:lnTo>
                  <a:lnTo>
                    <a:pt x="496" y="1692"/>
                  </a:lnTo>
                  <a:lnTo>
                    <a:pt x="496" y="1684"/>
                  </a:lnTo>
                  <a:lnTo>
                    <a:pt x="496" y="1676"/>
                  </a:lnTo>
                  <a:lnTo>
                    <a:pt x="496" y="1668"/>
                  </a:lnTo>
                  <a:lnTo>
                    <a:pt x="496" y="1656"/>
                  </a:lnTo>
                  <a:lnTo>
                    <a:pt x="496" y="1640"/>
                  </a:lnTo>
                  <a:lnTo>
                    <a:pt x="496" y="1628"/>
                  </a:lnTo>
                  <a:lnTo>
                    <a:pt x="496" y="1616"/>
                  </a:lnTo>
                  <a:lnTo>
                    <a:pt x="496" y="1608"/>
                  </a:lnTo>
                  <a:lnTo>
                    <a:pt x="496" y="1596"/>
                  </a:lnTo>
                  <a:lnTo>
                    <a:pt x="496" y="1588"/>
                  </a:lnTo>
                  <a:lnTo>
                    <a:pt x="500" y="1576"/>
                  </a:lnTo>
                  <a:lnTo>
                    <a:pt x="500" y="1568"/>
                  </a:lnTo>
                  <a:lnTo>
                    <a:pt x="500" y="1556"/>
                  </a:lnTo>
                  <a:lnTo>
                    <a:pt x="504" y="1548"/>
                  </a:lnTo>
                  <a:lnTo>
                    <a:pt x="504" y="1540"/>
                  </a:lnTo>
                  <a:lnTo>
                    <a:pt x="504" y="1532"/>
                  </a:lnTo>
                  <a:lnTo>
                    <a:pt x="504" y="1520"/>
                  </a:lnTo>
                  <a:lnTo>
                    <a:pt x="504" y="1512"/>
                  </a:lnTo>
                  <a:lnTo>
                    <a:pt x="504" y="1504"/>
                  </a:lnTo>
                  <a:lnTo>
                    <a:pt x="504" y="1496"/>
                  </a:lnTo>
                  <a:lnTo>
                    <a:pt x="504" y="1480"/>
                  </a:lnTo>
                  <a:lnTo>
                    <a:pt x="504" y="1464"/>
                  </a:lnTo>
                  <a:lnTo>
                    <a:pt x="504" y="1448"/>
                  </a:lnTo>
                  <a:lnTo>
                    <a:pt x="504" y="1440"/>
                  </a:lnTo>
                  <a:lnTo>
                    <a:pt x="504" y="1428"/>
                  </a:lnTo>
                  <a:lnTo>
                    <a:pt x="504" y="1412"/>
                  </a:lnTo>
                  <a:lnTo>
                    <a:pt x="504" y="1400"/>
                  </a:lnTo>
                  <a:lnTo>
                    <a:pt x="504" y="1388"/>
                  </a:lnTo>
                  <a:lnTo>
                    <a:pt x="504" y="1376"/>
                  </a:lnTo>
                  <a:lnTo>
                    <a:pt x="504" y="1364"/>
                  </a:lnTo>
                  <a:lnTo>
                    <a:pt x="504" y="1336"/>
                  </a:lnTo>
                  <a:lnTo>
                    <a:pt x="504" y="1324"/>
                  </a:lnTo>
                  <a:lnTo>
                    <a:pt x="504" y="1312"/>
                  </a:lnTo>
                  <a:lnTo>
                    <a:pt x="504" y="1300"/>
                  </a:lnTo>
                  <a:lnTo>
                    <a:pt x="504" y="1280"/>
                  </a:lnTo>
                  <a:lnTo>
                    <a:pt x="504" y="1268"/>
                  </a:lnTo>
                  <a:lnTo>
                    <a:pt x="504" y="1256"/>
                  </a:lnTo>
                  <a:lnTo>
                    <a:pt x="504" y="1236"/>
                  </a:lnTo>
                  <a:lnTo>
                    <a:pt x="504" y="1228"/>
                  </a:lnTo>
                  <a:lnTo>
                    <a:pt x="504" y="1208"/>
                  </a:lnTo>
                  <a:lnTo>
                    <a:pt x="504" y="1192"/>
                  </a:lnTo>
                  <a:lnTo>
                    <a:pt x="504" y="1176"/>
                  </a:lnTo>
                  <a:lnTo>
                    <a:pt x="504" y="1164"/>
                  </a:lnTo>
                  <a:lnTo>
                    <a:pt x="504" y="1152"/>
                  </a:lnTo>
                  <a:lnTo>
                    <a:pt x="504" y="1140"/>
                  </a:lnTo>
                  <a:lnTo>
                    <a:pt x="504" y="1120"/>
                  </a:lnTo>
                  <a:lnTo>
                    <a:pt x="504" y="1104"/>
                  </a:lnTo>
                  <a:lnTo>
                    <a:pt x="504" y="1092"/>
                  </a:lnTo>
                  <a:lnTo>
                    <a:pt x="504" y="1080"/>
                  </a:lnTo>
                  <a:lnTo>
                    <a:pt x="504" y="1056"/>
                  </a:lnTo>
                  <a:lnTo>
                    <a:pt x="504" y="1044"/>
                  </a:lnTo>
                  <a:lnTo>
                    <a:pt x="504" y="1024"/>
                  </a:lnTo>
                  <a:lnTo>
                    <a:pt x="504" y="1012"/>
                  </a:lnTo>
                  <a:lnTo>
                    <a:pt x="504" y="992"/>
                  </a:lnTo>
                  <a:lnTo>
                    <a:pt x="504" y="976"/>
                  </a:lnTo>
                  <a:lnTo>
                    <a:pt x="504" y="956"/>
                  </a:lnTo>
                  <a:lnTo>
                    <a:pt x="504" y="936"/>
                  </a:lnTo>
                  <a:lnTo>
                    <a:pt x="504" y="920"/>
                  </a:lnTo>
                  <a:lnTo>
                    <a:pt x="504" y="900"/>
                  </a:lnTo>
                  <a:lnTo>
                    <a:pt x="504" y="880"/>
                  </a:lnTo>
                  <a:lnTo>
                    <a:pt x="500" y="856"/>
                  </a:lnTo>
                  <a:lnTo>
                    <a:pt x="500" y="812"/>
                  </a:lnTo>
                  <a:lnTo>
                    <a:pt x="500" y="792"/>
                  </a:lnTo>
                  <a:lnTo>
                    <a:pt x="496" y="768"/>
                  </a:lnTo>
                  <a:lnTo>
                    <a:pt x="496" y="748"/>
                  </a:lnTo>
                  <a:lnTo>
                    <a:pt x="496" y="732"/>
                  </a:lnTo>
                  <a:lnTo>
                    <a:pt x="496" y="716"/>
                  </a:lnTo>
                  <a:lnTo>
                    <a:pt x="496" y="696"/>
                  </a:lnTo>
                  <a:lnTo>
                    <a:pt x="496" y="676"/>
                  </a:lnTo>
                  <a:lnTo>
                    <a:pt x="496" y="656"/>
                  </a:lnTo>
                  <a:lnTo>
                    <a:pt x="496" y="636"/>
                  </a:lnTo>
                  <a:lnTo>
                    <a:pt x="496" y="616"/>
                  </a:lnTo>
                  <a:lnTo>
                    <a:pt x="496" y="592"/>
                  </a:lnTo>
                  <a:lnTo>
                    <a:pt x="496" y="568"/>
                  </a:lnTo>
                  <a:lnTo>
                    <a:pt x="496" y="548"/>
                  </a:lnTo>
                  <a:lnTo>
                    <a:pt x="496" y="532"/>
                  </a:lnTo>
                  <a:lnTo>
                    <a:pt x="496" y="516"/>
                  </a:lnTo>
                  <a:lnTo>
                    <a:pt x="496" y="496"/>
                  </a:lnTo>
                  <a:lnTo>
                    <a:pt x="496" y="476"/>
                  </a:lnTo>
                  <a:lnTo>
                    <a:pt x="496" y="456"/>
                  </a:lnTo>
                  <a:lnTo>
                    <a:pt x="496" y="440"/>
                  </a:lnTo>
                  <a:lnTo>
                    <a:pt x="496" y="424"/>
                  </a:lnTo>
                  <a:lnTo>
                    <a:pt x="496" y="412"/>
                  </a:lnTo>
                  <a:lnTo>
                    <a:pt x="492" y="392"/>
                  </a:lnTo>
                  <a:lnTo>
                    <a:pt x="492" y="372"/>
                  </a:lnTo>
                  <a:lnTo>
                    <a:pt x="492" y="356"/>
                  </a:lnTo>
                  <a:lnTo>
                    <a:pt x="492" y="344"/>
                  </a:lnTo>
                  <a:lnTo>
                    <a:pt x="492" y="332"/>
                  </a:lnTo>
                  <a:lnTo>
                    <a:pt x="492" y="324"/>
                  </a:lnTo>
                  <a:lnTo>
                    <a:pt x="492" y="312"/>
                  </a:lnTo>
                  <a:lnTo>
                    <a:pt x="492" y="304"/>
                  </a:lnTo>
                  <a:lnTo>
                    <a:pt x="492" y="296"/>
                  </a:lnTo>
                  <a:lnTo>
                    <a:pt x="492" y="284"/>
                  </a:lnTo>
                  <a:lnTo>
                    <a:pt x="492" y="272"/>
                  </a:lnTo>
                  <a:lnTo>
                    <a:pt x="492" y="264"/>
                  </a:lnTo>
                  <a:lnTo>
                    <a:pt x="488" y="256"/>
                  </a:lnTo>
                  <a:lnTo>
                    <a:pt x="488" y="244"/>
                  </a:lnTo>
                  <a:lnTo>
                    <a:pt x="488" y="236"/>
                  </a:lnTo>
                  <a:lnTo>
                    <a:pt x="484" y="224"/>
                  </a:lnTo>
                  <a:lnTo>
                    <a:pt x="484" y="216"/>
                  </a:lnTo>
                  <a:lnTo>
                    <a:pt x="484" y="208"/>
                  </a:lnTo>
                  <a:lnTo>
                    <a:pt x="484" y="200"/>
                  </a:lnTo>
                  <a:lnTo>
                    <a:pt x="484" y="192"/>
                  </a:lnTo>
                  <a:lnTo>
                    <a:pt x="484" y="180"/>
                  </a:lnTo>
                  <a:lnTo>
                    <a:pt x="484" y="172"/>
                  </a:lnTo>
                  <a:lnTo>
                    <a:pt x="484" y="156"/>
                  </a:lnTo>
                  <a:lnTo>
                    <a:pt x="484" y="148"/>
                  </a:lnTo>
                  <a:lnTo>
                    <a:pt x="484" y="136"/>
                  </a:lnTo>
                  <a:lnTo>
                    <a:pt x="484" y="124"/>
                  </a:lnTo>
                  <a:lnTo>
                    <a:pt x="484" y="112"/>
                  </a:lnTo>
                  <a:lnTo>
                    <a:pt x="484" y="100"/>
                  </a:lnTo>
                  <a:lnTo>
                    <a:pt x="480" y="92"/>
                  </a:lnTo>
                  <a:lnTo>
                    <a:pt x="480" y="84"/>
                  </a:lnTo>
                  <a:lnTo>
                    <a:pt x="480" y="76"/>
                  </a:lnTo>
                  <a:lnTo>
                    <a:pt x="476" y="68"/>
                  </a:lnTo>
                  <a:lnTo>
                    <a:pt x="472" y="60"/>
                  </a:lnTo>
                  <a:lnTo>
                    <a:pt x="468" y="52"/>
                  </a:lnTo>
                  <a:lnTo>
                    <a:pt x="464" y="40"/>
                  </a:lnTo>
                  <a:lnTo>
                    <a:pt x="456" y="32"/>
                  </a:lnTo>
                  <a:lnTo>
                    <a:pt x="452" y="20"/>
                  </a:lnTo>
                  <a:lnTo>
                    <a:pt x="448" y="12"/>
                  </a:lnTo>
                  <a:lnTo>
                    <a:pt x="440" y="4"/>
                  </a:lnTo>
                  <a:lnTo>
                    <a:pt x="432" y="4"/>
                  </a:lnTo>
                  <a:lnTo>
                    <a:pt x="424" y="0"/>
                  </a:lnTo>
                  <a:lnTo>
                    <a:pt x="416" y="0"/>
                  </a:lnTo>
                  <a:lnTo>
                    <a:pt x="408" y="0"/>
                  </a:lnTo>
                  <a:lnTo>
                    <a:pt x="400" y="0"/>
                  </a:lnTo>
                  <a:lnTo>
                    <a:pt x="392" y="0"/>
                  </a:lnTo>
                  <a:lnTo>
                    <a:pt x="384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0" y="8"/>
                  </a:lnTo>
                  <a:lnTo>
                    <a:pt x="348" y="12"/>
                  </a:lnTo>
                  <a:lnTo>
                    <a:pt x="340" y="16"/>
                  </a:lnTo>
                  <a:lnTo>
                    <a:pt x="332" y="16"/>
                  </a:lnTo>
                  <a:lnTo>
                    <a:pt x="316" y="20"/>
                  </a:lnTo>
                  <a:lnTo>
                    <a:pt x="308" y="24"/>
                  </a:lnTo>
                  <a:lnTo>
                    <a:pt x="296" y="28"/>
                  </a:lnTo>
                  <a:lnTo>
                    <a:pt x="288" y="32"/>
                  </a:lnTo>
                  <a:lnTo>
                    <a:pt x="280" y="32"/>
                  </a:lnTo>
                  <a:lnTo>
                    <a:pt x="272" y="36"/>
                  </a:lnTo>
                  <a:lnTo>
                    <a:pt x="264" y="40"/>
                  </a:lnTo>
                  <a:lnTo>
                    <a:pt x="252" y="48"/>
                  </a:lnTo>
                  <a:lnTo>
                    <a:pt x="244" y="48"/>
                  </a:lnTo>
                  <a:lnTo>
                    <a:pt x="236" y="52"/>
                  </a:lnTo>
                  <a:lnTo>
                    <a:pt x="232" y="60"/>
                  </a:lnTo>
                  <a:lnTo>
                    <a:pt x="224" y="60"/>
                  </a:lnTo>
                  <a:lnTo>
                    <a:pt x="220" y="68"/>
                  </a:lnTo>
                  <a:lnTo>
                    <a:pt x="216" y="68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241" name="Freeform 9"/>
            <p:cNvSpPr>
              <a:spLocks noChangeAspect="1"/>
            </p:cNvSpPr>
            <p:nvPr/>
          </p:nvSpPr>
          <p:spPr bwMode="auto">
            <a:xfrm>
              <a:off x="1329" y="3542"/>
              <a:ext cx="2833" cy="685"/>
            </a:xfrm>
            <a:custGeom>
              <a:avLst/>
              <a:gdLst/>
              <a:ahLst/>
              <a:cxnLst>
                <a:cxn ang="0">
                  <a:pos x="240" y="76"/>
                </a:cxn>
                <a:cxn ang="0">
                  <a:pos x="300" y="140"/>
                </a:cxn>
                <a:cxn ang="0">
                  <a:pos x="368" y="204"/>
                </a:cxn>
                <a:cxn ang="0">
                  <a:pos x="424" y="260"/>
                </a:cxn>
                <a:cxn ang="0">
                  <a:pos x="500" y="320"/>
                </a:cxn>
                <a:cxn ang="0">
                  <a:pos x="552" y="412"/>
                </a:cxn>
                <a:cxn ang="0">
                  <a:pos x="628" y="436"/>
                </a:cxn>
                <a:cxn ang="0">
                  <a:pos x="656" y="440"/>
                </a:cxn>
                <a:cxn ang="0">
                  <a:pos x="728" y="428"/>
                </a:cxn>
                <a:cxn ang="0">
                  <a:pos x="824" y="428"/>
                </a:cxn>
                <a:cxn ang="0">
                  <a:pos x="924" y="432"/>
                </a:cxn>
                <a:cxn ang="0">
                  <a:pos x="1000" y="428"/>
                </a:cxn>
                <a:cxn ang="0">
                  <a:pos x="1092" y="428"/>
                </a:cxn>
                <a:cxn ang="0">
                  <a:pos x="1184" y="416"/>
                </a:cxn>
                <a:cxn ang="0">
                  <a:pos x="1272" y="416"/>
                </a:cxn>
                <a:cxn ang="0">
                  <a:pos x="1368" y="416"/>
                </a:cxn>
                <a:cxn ang="0">
                  <a:pos x="1472" y="404"/>
                </a:cxn>
                <a:cxn ang="0">
                  <a:pos x="1572" y="400"/>
                </a:cxn>
                <a:cxn ang="0">
                  <a:pos x="1660" y="384"/>
                </a:cxn>
                <a:cxn ang="0">
                  <a:pos x="1732" y="388"/>
                </a:cxn>
                <a:cxn ang="0">
                  <a:pos x="1820" y="392"/>
                </a:cxn>
                <a:cxn ang="0">
                  <a:pos x="1920" y="396"/>
                </a:cxn>
                <a:cxn ang="0">
                  <a:pos x="2024" y="400"/>
                </a:cxn>
                <a:cxn ang="0">
                  <a:pos x="2116" y="408"/>
                </a:cxn>
                <a:cxn ang="0">
                  <a:pos x="2196" y="372"/>
                </a:cxn>
                <a:cxn ang="0">
                  <a:pos x="2264" y="316"/>
                </a:cxn>
                <a:cxn ang="0">
                  <a:pos x="2364" y="288"/>
                </a:cxn>
                <a:cxn ang="0">
                  <a:pos x="2512" y="320"/>
                </a:cxn>
                <a:cxn ang="0">
                  <a:pos x="2728" y="320"/>
                </a:cxn>
                <a:cxn ang="0">
                  <a:pos x="2792" y="396"/>
                </a:cxn>
                <a:cxn ang="0">
                  <a:pos x="2828" y="500"/>
                </a:cxn>
                <a:cxn ang="0">
                  <a:pos x="2828" y="592"/>
                </a:cxn>
                <a:cxn ang="0">
                  <a:pos x="2736" y="616"/>
                </a:cxn>
                <a:cxn ang="0">
                  <a:pos x="2632" y="628"/>
                </a:cxn>
                <a:cxn ang="0">
                  <a:pos x="2528" y="640"/>
                </a:cxn>
                <a:cxn ang="0">
                  <a:pos x="2424" y="640"/>
                </a:cxn>
                <a:cxn ang="0">
                  <a:pos x="2308" y="640"/>
                </a:cxn>
                <a:cxn ang="0">
                  <a:pos x="2180" y="644"/>
                </a:cxn>
                <a:cxn ang="0">
                  <a:pos x="2068" y="652"/>
                </a:cxn>
                <a:cxn ang="0">
                  <a:pos x="1936" y="656"/>
                </a:cxn>
                <a:cxn ang="0">
                  <a:pos x="1836" y="656"/>
                </a:cxn>
                <a:cxn ang="0">
                  <a:pos x="1712" y="648"/>
                </a:cxn>
                <a:cxn ang="0">
                  <a:pos x="1556" y="636"/>
                </a:cxn>
                <a:cxn ang="0">
                  <a:pos x="1448" y="636"/>
                </a:cxn>
                <a:cxn ang="0">
                  <a:pos x="1340" y="656"/>
                </a:cxn>
                <a:cxn ang="0">
                  <a:pos x="1204" y="672"/>
                </a:cxn>
                <a:cxn ang="0">
                  <a:pos x="1084" y="672"/>
                </a:cxn>
                <a:cxn ang="0">
                  <a:pos x="924" y="668"/>
                </a:cxn>
                <a:cxn ang="0">
                  <a:pos x="844" y="672"/>
                </a:cxn>
                <a:cxn ang="0">
                  <a:pos x="716" y="684"/>
                </a:cxn>
                <a:cxn ang="0">
                  <a:pos x="612" y="668"/>
                </a:cxn>
                <a:cxn ang="0">
                  <a:pos x="504" y="640"/>
                </a:cxn>
                <a:cxn ang="0">
                  <a:pos x="400" y="636"/>
                </a:cxn>
                <a:cxn ang="0">
                  <a:pos x="276" y="648"/>
                </a:cxn>
                <a:cxn ang="0">
                  <a:pos x="164" y="656"/>
                </a:cxn>
                <a:cxn ang="0">
                  <a:pos x="60" y="632"/>
                </a:cxn>
                <a:cxn ang="0">
                  <a:pos x="8" y="552"/>
                </a:cxn>
                <a:cxn ang="0">
                  <a:pos x="0" y="444"/>
                </a:cxn>
                <a:cxn ang="0">
                  <a:pos x="8" y="352"/>
                </a:cxn>
                <a:cxn ang="0">
                  <a:pos x="20" y="256"/>
                </a:cxn>
                <a:cxn ang="0">
                  <a:pos x="28" y="156"/>
                </a:cxn>
                <a:cxn ang="0">
                  <a:pos x="44" y="68"/>
                </a:cxn>
                <a:cxn ang="0">
                  <a:pos x="132" y="24"/>
                </a:cxn>
              </a:cxnLst>
              <a:rect l="0" t="0" r="r" b="b"/>
              <a:pathLst>
                <a:path w="2833" h="685">
                  <a:moveTo>
                    <a:pt x="216" y="0"/>
                  </a:moveTo>
                  <a:lnTo>
                    <a:pt x="212" y="8"/>
                  </a:lnTo>
                  <a:lnTo>
                    <a:pt x="212" y="16"/>
                  </a:lnTo>
                  <a:lnTo>
                    <a:pt x="216" y="24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8"/>
                  </a:lnTo>
                  <a:lnTo>
                    <a:pt x="224" y="56"/>
                  </a:lnTo>
                  <a:lnTo>
                    <a:pt x="228" y="64"/>
                  </a:lnTo>
                  <a:lnTo>
                    <a:pt x="232" y="72"/>
                  </a:lnTo>
                  <a:lnTo>
                    <a:pt x="240" y="76"/>
                  </a:lnTo>
                  <a:lnTo>
                    <a:pt x="244" y="84"/>
                  </a:lnTo>
                  <a:lnTo>
                    <a:pt x="252" y="88"/>
                  </a:lnTo>
                  <a:lnTo>
                    <a:pt x="260" y="92"/>
                  </a:lnTo>
                  <a:lnTo>
                    <a:pt x="268" y="96"/>
                  </a:lnTo>
                  <a:lnTo>
                    <a:pt x="272" y="104"/>
                  </a:lnTo>
                  <a:lnTo>
                    <a:pt x="280" y="108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96" y="124"/>
                  </a:lnTo>
                  <a:lnTo>
                    <a:pt x="296" y="132"/>
                  </a:lnTo>
                  <a:lnTo>
                    <a:pt x="300" y="140"/>
                  </a:lnTo>
                  <a:lnTo>
                    <a:pt x="304" y="148"/>
                  </a:lnTo>
                  <a:lnTo>
                    <a:pt x="308" y="156"/>
                  </a:lnTo>
                  <a:lnTo>
                    <a:pt x="316" y="160"/>
                  </a:lnTo>
                  <a:lnTo>
                    <a:pt x="320" y="168"/>
                  </a:lnTo>
                  <a:lnTo>
                    <a:pt x="324" y="176"/>
                  </a:lnTo>
                  <a:lnTo>
                    <a:pt x="328" y="184"/>
                  </a:lnTo>
                  <a:lnTo>
                    <a:pt x="336" y="188"/>
                  </a:lnTo>
                  <a:lnTo>
                    <a:pt x="340" y="196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68" y="204"/>
                  </a:lnTo>
                  <a:lnTo>
                    <a:pt x="376" y="208"/>
                  </a:lnTo>
                  <a:lnTo>
                    <a:pt x="384" y="208"/>
                  </a:lnTo>
                  <a:lnTo>
                    <a:pt x="396" y="208"/>
                  </a:lnTo>
                  <a:lnTo>
                    <a:pt x="404" y="208"/>
                  </a:lnTo>
                  <a:lnTo>
                    <a:pt x="420" y="212"/>
                  </a:lnTo>
                  <a:lnTo>
                    <a:pt x="428" y="220"/>
                  </a:lnTo>
                  <a:lnTo>
                    <a:pt x="428" y="228"/>
                  </a:lnTo>
                  <a:lnTo>
                    <a:pt x="424" y="236"/>
                  </a:lnTo>
                  <a:lnTo>
                    <a:pt x="424" y="244"/>
                  </a:lnTo>
                  <a:lnTo>
                    <a:pt x="424" y="252"/>
                  </a:lnTo>
                  <a:lnTo>
                    <a:pt x="424" y="260"/>
                  </a:lnTo>
                  <a:lnTo>
                    <a:pt x="432" y="264"/>
                  </a:lnTo>
                  <a:lnTo>
                    <a:pt x="440" y="268"/>
                  </a:lnTo>
                  <a:lnTo>
                    <a:pt x="448" y="276"/>
                  </a:lnTo>
                  <a:lnTo>
                    <a:pt x="456" y="280"/>
                  </a:lnTo>
                  <a:lnTo>
                    <a:pt x="464" y="284"/>
                  </a:lnTo>
                  <a:lnTo>
                    <a:pt x="468" y="292"/>
                  </a:lnTo>
                  <a:lnTo>
                    <a:pt x="476" y="296"/>
                  </a:lnTo>
                  <a:lnTo>
                    <a:pt x="480" y="304"/>
                  </a:lnTo>
                  <a:lnTo>
                    <a:pt x="488" y="308"/>
                  </a:lnTo>
                  <a:lnTo>
                    <a:pt x="496" y="312"/>
                  </a:lnTo>
                  <a:lnTo>
                    <a:pt x="500" y="320"/>
                  </a:lnTo>
                  <a:lnTo>
                    <a:pt x="504" y="328"/>
                  </a:lnTo>
                  <a:lnTo>
                    <a:pt x="508" y="336"/>
                  </a:lnTo>
                  <a:lnTo>
                    <a:pt x="508" y="344"/>
                  </a:lnTo>
                  <a:lnTo>
                    <a:pt x="512" y="352"/>
                  </a:lnTo>
                  <a:lnTo>
                    <a:pt x="516" y="364"/>
                  </a:lnTo>
                  <a:lnTo>
                    <a:pt x="520" y="372"/>
                  </a:lnTo>
                  <a:lnTo>
                    <a:pt x="528" y="380"/>
                  </a:lnTo>
                  <a:lnTo>
                    <a:pt x="536" y="388"/>
                  </a:lnTo>
                  <a:lnTo>
                    <a:pt x="540" y="396"/>
                  </a:lnTo>
                  <a:lnTo>
                    <a:pt x="548" y="404"/>
                  </a:lnTo>
                  <a:lnTo>
                    <a:pt x="552" y="412"/>
                  </a:lnTo>
                  <a:lnTo>
                    <a:pt x="552" y="404"/>
                  </a:lnTo>
                  <a:lnTo>
                    <a:pt x="556" y="412"/>
                  </a:lnTo>
                  <a:lnTo>
                    <a:pt x="564" y="412"/>
                  </a:lnTo>
                  <a:lnTo>
                    <a:pt x="572" y="420"/>
                  </a:lnTo>
                  <a:lnTo>
                    <a:pt x="580" y="424"/>
                  </a:lnTo>
                  <a:lnTo>
                    <a:pt x="588" y="428"/>
                  </a:lnTo>
                  <a:lnTo>
                    <a:pt x="596" y="432"/>
                  </a:lnTo>
                  <a:lnTo>
                    <a:pt x="604" y="432"/>
                  </a:lnTo>
                  <a:lnTo>
                    <a:pt x="612" y="432"/>
                  </a:lnTo>
                  <a:lnTo>
                    <a:pt x="620" y="436"/>
                  </a:lnTo>
                  <a:lnTo>
                    <a:pt x="628" y="436"/>
                  </a:lnTo>
                  <a:lnTo>
                    <a:pt x="636" y="436"/>
                  </a:lnTo>
                  <a:lnTo>
                    <a:pt x="644" y="436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80" y="444"/>
                  </a:lnTo>
                  <a:lnTo>
                    <a:pt x="688" y="444"/>
                  </a:lnTo>
                  <a:lnTo>
                    <a:pt x="680" y="440"/>
                  </a:lnTo>
                  <a:lnTo>
                    <a:pt x="672" y="440"/>
                  </a:lnTo>
                  <a:lnTo>
                    <a:pt x="664" y="440"/>
                  </a:lnTo>
                  <a:lnTo>
                    <a:pt x="656" y="440"/>
                  </a:lnTo>
                  <a:lnTo>
                    <a:pt x="648" y="440"/>
                  </a:lnTo>
                  <a:lnTo>
                    <a:pt x="656" y="436"/>
                  </a:lnTo>
                  <a:lnTo>
                    <a:pt x="664" y="436"/>
                  </a:lnTo>
                  <a:lnTo>
                    <a:pt x="672" y="436"/>
                  </a:lnTo>
                  <a:lnTo>
                    <a:pt x="680" y="432"/>
                  </a:lnTo>
                  <a:lnTo>
                    <a:pt x="688" y="432"/>
                  </a:lnTo>
                  <a:lnTo>
                    <a:pt x="696" y="432"/>
                  </a:lnTo>
                  <a:lnTo>
                    <a:pt x="704" y="432"/>
                  </a:lnTo>
                  <a:lnTo>
                    <a:pt x="712" y="432"/>
                  </a:lnTo>
                  <a:lnTo>
                    <a:pt x="720" y="432"/>
                  </a:lnTo>
                  <a:lnTo>
                    <a:pt x="728" y="428"/>
                  </a:lnTo>
                  <a:lnTo>
                    <a:pt x="736" y="428"/>
                  </a:lnTo>
                  <a:lnTo>
                    <a:pt x="744" y="428"/>
                  </a:lnTo>
                  <a:lnTo>
                    <a:pt x="760" y="428"/>
                  </a:lnTo>
                  <a:lnTo>
                    <a:pt x="768" y="428"/>
                  </a:lnTo>
                  <a:lnTo>
                    <a:pt x="776" y="424"/>
                  </a:lnTo>
                  <a:lnTo>
                    <a:pt x="784" y="424"/>
                  </a:lnTo>
                  <a:lnTo>
                    <a:pt x="792" y="424"/>
                  </a:lnTo>
                  <a:lnTo>
                    <a:pt x="800" y="424"/>
                  </a:lnTo>
                  <a:lnTo>
                    <a:pt x="808" y="424"/>
                  </a:lnTo>
                  <a:lnTo>
                    <a:pt x="816" y="428"/>
                  </a:lnTo>
                  <a:lnTo>
                    <a:pt x="824" y="428"/>
                  </a:lnTo>
                  <a:lnTo>
                    <a:pt x="832" y="428"/>
                  </a:lnTo>
                  <a:lnTo>
                    <a:pt x="840" y="428"/>
                  </a:lnTo>
                  <a:lnTo>
                    <a:pt x="848" y="428"/>
                  </a:lnTo>
                  <a:lnTo>
                    <a:pt x="856" y="428"/>
                  </a:lnTo>
                  <a:lnTo>
                    <a:pt x="868" y="428"/>
                  </a:lnTo>
                  <a:lnTo>
                    <a:pt x="876" y="428"/>
                  </a:lnTo>
                  <a:lnTo>
                    <a:pt x="888" y="428"/>
                  </a:lnTo>
                  <a:lnTo>
                    <a:pt x="900" y="428"/>
                  </a:lnTo>
                  <a:lnTo>
                    <a:pt x="908" y="432"/>
                  </a:lnTo>
                  <a:lnTo>
                    <a:pt x="916" y="432"/>
                  </a:lnTo>
                  <a:lnTo>
                    <a:pt x="924" y="432"/>
                  </a:lnTo>
                  <a:lnTo>
                    <a:pt x="932" y="432"/>
                  </a:lnTo>
                  <a:lnTo>
                    <a:pt x="936" y="440"/>
                  </a:lnTo>
                  <a:lnTo>
                    <a:pt x="944" y="440"/>
                  </a:lnTo>
                  <a:lnTo>
                    <a:pt x="952" y="440"/>
                  </a:lnTo>
                  <a:lnTo>
                    <a:pt x="952" y="432"/>
                  </a:lnTo>
                  <a:lnTo>
                    <a:pt x="960" y="432"/>
                  </a:lnTo>
                  <a:lnTo>
                    <a:pt x="968" y="432"/>
                  </a:lnTo>
                  <a:lnTo>
                    <a:pt x="976" y="432"/>
                  </a:lnTo>
                  <a:lnTo>
                    <a:pt x="984" y="432"/>
                  </a:lnTo>
                  <a:lnTo>
                    <a:pt x="992" y="432"/>
                  </a:lnTo>
                  <a:lnTo>
                    <a:pt x="1000" y="428"/>
                  </a:lnTo>
                  <a:lnTo>
                    <a:pt x="1008" y="428"/>
                  </a:lnTo>
                  <a:lnTo>
                    <a:pt x="1016" y="428"/>
                  </a:lnTo>
                  <a:lnTo>
                    <a:pt x="1024" y="428"/>
                  </a:lnTo>
                  <a:lnTo>
                    <a:pt x="1032" y="428"/>
                  </a:lnTo>
                  <a:lnTo>
                    <a:pt x="1040" y="428"/>
                  </a:lnTo>
                  <a:lnTo>
                    <a:pt x="1048" y="428"/>
                  </a:lnTo>
                  <a:lnTo>
                    <a:pt x="1056" y="428"/>
                  </a:lnTo>
                  <a:lnTo>
                    <a:pt x="1064" y="428"/>
                  </a:lnTo>
                  <a:lnTo>
                    <a:pt x="1072" y="428"/>
                  </a:lnTo>
                  <a:lnTo>
                    <a:pt x="1080" y="428"/>
                  </a:lnTo>
                  <a:lnTo>
                    <a:pt x="1092" y="428"/>
                  </a:lnTo>
                  <a:lnTo>
                    <a:pt x="1100" y="428"/>
                  </a:lnTo>
                  <a:lnTo>
                    <a:pt x="1112" y="428"/>
                  </a:lnTo>
                  <a:lnTo>
                    <a:pt x="1120" y="428"/>
                  </a:lnTo>
                  <a:lnTo>
                    <a:pt x="1128" y="428"/>
                  </a:lnTo>
                  <a:lnTo>
                    <a:pt x="1136" y="428"/>
                  </a:lnTo>
                  <a:lnTo>
                    <a:pt x="1144" y="428"/>
                  </a:lnTo>
                  <a:lnTo>
                    <a:pt x="1152" y="424"/>
                  </a:lnTo>
                  <a:lnTo>
                    <a:pt x="1160" y="420"/>
                  </a:lnTo>
                  <a:lnTo>
                    <a:pt x="1168" y="416"/>
                  </a:lnTo>
                  <a:lnTo>
                    <a:pt x="1176" y="416"/>
                  </a:lnTo>
                  <a:lnTo>
                    <a:pt x="1184" y="416"/>
                  </a:lnTo>
                  <a:lnTo>
                    <a:pt x="1192" y="412"/>
                  </a:lnTo>
                  <a:lnTo>
                    <a:pt x="1200" y="412"/>
                  </a:lnTo>
                  <a:lnTo>
                    <a:pt x="1208" y="412"/>
                  </a:lnTo>
                  <a:lnTo>
                    <a:pt x="1216" y="412"/>
                  </a:lnTo>
                  <a:lnTo>
                    <a:pt x="1224" y="412"/>
                  </a:lnTo>
                  <a:lnTo>
                    <a:pt x="1232" y="416"/>
                  </a:lnTo>
                  <a:lnTo>
                    <a:pt x="1240" y="416"/>
                  </a:lnTo>
                  <a:lnTo>
                    <a:pt x="1248" y="416"/>
                  </a:lnTo>
                  <a:lnTo>
                    <a:pt x="1256" y="416"/>
                  </a:lnTo>
                  <a:lnTo>
                    <a:pt x="1264" y="416"/>
                  </a:lnTo>
                  <a:lnTo>
                    <a:pt x="1272" y="416"/>
                  </a:lnTo>
                  <a:lnTo>
                    <a:pt x="1280" y="416"/>
                  </a:lnTo>
                  <a:lnTo>
                    <a:pt x="1288" y="416"/>
                  </a:lnTo>
                  <a:lnTo>
                    <a:pt x="1296" y="416"/>
                  </a:lnTo>
                  <a:lnTo>
                    <a:pt x="1304" y="416"/>
                  </a:lnTo>
                  <a:lnTo>
                    <a:pt x="1312" y="416"/>
                  </a:lnTo>
                  <a:lnTo>
                    <a:pt x="1320" y="416"/>
                  </a:lnTo>
                  <a:lnTo>
                    <a:pt x="1328" y="416"/>
                  </a:lnTo>
                  <a:lnTo>
                    <a:pt x="1336" y="416"/>
                  </a:lnTo>
                  <a:lnTo>
                    <a:pt x="1352" y="412"/>
                  </a:lnTo>
                  <a:lnTo>
                    <a:pt x="1360" y="416"/>
                  </a:lnTo>
                  <a:lnTo>
                    <a:pt x="1368" y="416"/>
                  </a:lnTo>
                  <a:lnTo>
                    <a:pt x="1376" y="416"/>
                  </a:lnTo>
                  <a:lnTo>
                    <a:pt x="1384" y="416"/>
                  </a:lnTo>
                  <a:lnTo>
                    <a:pt x="1392" y="416"/>
                  </a:lnTo>
                  <a:lnTo>
                    <a:pt x="1400" y="416"/>
                  </a:lnTo>
                  <a:lnTo>
                    <a:pt x="1412" y="416"/>
                  </a:lnTo>
                  <a:lnTo>
                    <a:pt x="1420" y="416"/>
                  </a:lnTo>
                  <a:lnTo>
                    <a:pt x="1428" y="412"/>
                  </a:lnTo>
                  <a:lnTo>
                    <a:pt x="1440" y="412"/>
                  </a:lnTo>
                  <a:lnTo>
                    <a:pt x="1448" y="408"/>
                  </a:lnTo>
                  <a:lnTo>
                    <a:pt x="1456" y="408"/>
                  </a:lnTo>
                  <a:lnTo>
                    <a:pt x="1472" y="404"/>
                  </a:lnTo>
                  <a:lnTo>
                    <a:pt x="1480" y="404"/>
                  </a:lnTo>
                  <a:lnTo>
                    <a:pt x="1488" y="404"/>
                  </a:lnTo>
                  <a:lnTo>
                    <a:pt x="1496" y="404"/>
                  </a:lnTo>
                  <a:lnTo>
                    <a:pt x="1504" y="404"/>
                  </a:lnTo>
                  <a:lnTo>
                    <a:pt x="1512" y="404"/>
                  </a:lnTo>
                  <a:lnTo>
                    <a:pt x="1520" y="404"/>
                  </a:lnTo>
                  <a:lnTo>
                    <a:pt x="1528" y="404"/>
                  </a:lnTo>
                  <a:lnTo>
                    <a:pt x="1536" y="404"/>
                  </a:lnTo>
                  <a:lnTo>
                    <a:pt x="1544" y="400"/>
                  </a:lnTo>
                  <a:lnTo>
                    <a:pt x="1560" y="400"/>
                  </a:lnTo>
                  <a:lnTo>
                    <a:pt x="1572" y="400"/>
                  </a:lnTo>
                  <a:lnTo>
                    <a:pt x="1580" y="400"/>
                  </a:lnTo>
                  <a:lnTo>
                    <a:pt x="1588" y="400"/>
                  </a:lnTo>
                  <a:lnTo>
                    <a:pt x="1596" y="400"/>
                  </a:lnTo>
                  <a:lnTo>
                    <a:pt x="1604" y="396"/>
                  </a:lnTo>
                  <a:lnTo>
                    <a:pt x="1612" y="396"/>
                  </a:lnTo>
                  <a:lnTo>
                    <a:pt x="1620" y="396"/>
                  </a:lnTo>
                  <a:lnTo>
                    <a:pt x="1628" y="396"/>
                  </a:lnTo>
                  <a:lnTo>
                    <a:pt x="1636" y="392"/>
                  </a:lnTo>
                  <a:lnTo>
                    <a:pt x="1644" y="392"/>
                  </a:lnTo>
                  <a:lnTo>
                    <a:pt x="1652" y="388"/>
                  </a:lnTo>
                  <a:lnTo>
                    <a:pt x="1660" y="384"/>
                  </a:lnTo>
                  <a:lnTo>
                    <a:pt x="1664" y="392"/>
                  </a:lnTo>
                  <a:lnTo>
                    <a:pt x="1668" y="400"/>
                  </a:lnTo>
                  <a:lnTo>
                    <a:pt x="1668" y="392"/>
                  </a:lnTo>
                  <a:lnTo>
                    <a:pt x="1676" y="392"/>
                  </a:lnTo>
                  <a:lnTo>
                    <a:pt x="1684" y="392"/>
                  </a:lnTo>
                  <a:lnTo>
                    <a:pt x="1692" y="388"/>
                  </a:lnTo>
                  <a:lnTo>
                    <a:pt x="1700" y="388"/>
                  </a:lnTo>
                  <a:lnTo>
                    <a:pt x="1708" y="388"/>
                  </a:lnTo>
                  <a:lnTo>
                    <a:pt x="1716" y="388"/>
                  </a:lnTo>
                  <a:lnTo>
                    <a:pt x="1724" y="388"/>
                  </a:lnTo>
                  <a:lnTo>
                    <a:pt x="1732" y="388"/>
                  </a:lnTo>
                  <a:lnTo>
                    <a:pt x="1740" y="384"/>
                  </a:lnTo>
                  <a:lnTo>
                    <a:pt x="1748" y="384"/>
                  </a:lnTo>
                  <a:lnTo>
                    <a:pt x="1756" y="384"/>
                  </a:lnTo>
                  <a:lnTo>
                    <a:pt x="1764" y="384"/>
                  </a:lnTo>
                  <a:lnTo>
                    <a:pt x="1772" y="384"/>
                  </a:lnTo>
                  <a:lnTo>
                    <a:pt x="1780" y="384"/>
                  </a:lnTo>
                  <a:lnTo>
                    <a:pt x="1788" y="384"/>
                  </a:lnTo>
                  <a:lnTo>
                    <a:pt x="1796" y="384"/>
                  </a:lnTo>
                  <a:lnTo>
                    <a:pt x="1804" y="384"/>
                  </a:lnTo>
                  <a:lnTo>
                    <a:pt x="1812" y="388"/>
                  </a:lnTo>
                  <a:lnTo>
                    <a:pt x="1820" y="392"/>
                  </a:lnTo>
                  <a:lnTo>
                    <a:pt x="1828" y="392"/>
                  </a:lnTo>
                  <a:lnTo>
                    <a:pt x="1836" y="396"/>
                  </a:lnTo>
                  <a:lnTo>
                    <a:pt x="1844" y="396"/>
                  </a:lnTo>
                  <a:lnTo>
                    <a:pt x="1856" y="396"/>
                  </a:lnTo>
                  <a:lnTo>
                    <a:pt x="1864" y="400"/>
                  </a:lnTo>
                  <a:lnTo>
                    <a:pt x="1876" y="400"/>
                  </a:lnTo>
                  <a:lnTo>
                    <a:pt x="1884" y="400"/>
                  </a:lnTo>
                  <a:lnTo>
                    <a:pt x="1892" y="400"/>
                  </a:lnTo>
                  <a:lnTo>
                    <a:pt x="1900" y="400"/>
                  </a:lnTo>
                  <a:lnTo>
                    <a:pt x="1908" y="396"/>
                  </a:lnTo>
                  <a:lnTo>
                    <a:pt x="1920" y="396"/>
                  </a:lnTo>
                  <a:lnTo>
                    <a:pt x="1932" y="396"/>
                  </a:lnTo>
                  <a:lnTo>
                    <a:pt x="1944" y="396"/>
                  </a:lnTo>
                  <a:lnTo>
                    <a:pt x="1952" y="396"/>
                  </a:lnTo>
                  <a:lnTo>
                    <a:pt x="1964" y="396"/>
                  </a:lnTo>
                  <a:lnTo>
                    <a:pt x="1972" y="396"/>
                  </a:lnTo>
                  <a:lnTo>
                    <a:pt x="1980" y="396"/>
                  </a:lnTo>
                  <a:lnTo>
                    <a:pt x="1988" y="396"/>
                  </a:lnTo>
                  <a:lnTo>
                    <a:pt x="2000" y="396"/>
                  </a:lnTo>
                  <a:lnTo>
                    <a:pt x="2008" y="400"/>
                  </a:lnTo>
                  <a:lnTo>
                    <a:pt x="2016" y="400"/>
                  </a:lnTo>
                  <a:lnTo>
                    <a:pt x="2024" y="400"/>
                  </a:lnTo>
                  <a:lnTo>
                    <a:pt x="2032" y="400"/>
                  </a:lnTo>
                  <a:lnTo>
                    <a:pt x="2040" y="400"/>
                  </a:lnTo>
                  <a:lnTo>
                    <a:pt x="2048" y="400"/>
                  </a:lnTo>
                  <a:lnTo>
                    <a:pt x="2060" y="400"/>
                  </a:lnTo>
                  <a:lnTo>
                    <a:pt x="2068" y="408"/>
                  </a:lnTo>
                  <a:lnTo>
                    <a:pt x="2076" y="408"/>
                  </a:lnTo>
                  <a:lnTo>
                    <a:pt x="2084" y="408"/>
                  </a:lnTo>
                  <a:lnTo>
                    <a:pt x="2092" y="408"/>
                  </a:lnTo>
                  <a:lnTo>
                    <a:pt x="2100" y="408"/>
                  </a:lnTo>
                  <a:lnTo>
                    <a:pt x="2108" y="408"/>
                  </a:lnTo>
                  <a:lnTo>
                    <a:pt x="2116" y="408"/>
                  </a:lnTo>
                  <a:lnTo>
                    <a:pt x="2124" y="408"/>
                  </a:lnTo>
                  <a:lnTo>
                    <a:pt x="2132" y="408"/>
                  </a:lnTo>
                  <a:lnTo>
                    <a:pt x="2140" y="404"/>
                  </a:lnTo>
                  <a:lnTo>
                    <a:pt x="2148" y="396"/>
                  </a:lnTo>
                  <a:lnTo>
                    <a:pt x="2156" y="396"/>
                  </a:lnTo>
                  <a:lnTo>
                    <a:pt x="2164" y="400"/>
                  </a:lnTo>
                  <a:lnTo>
                    <a:pt x="2164" y="392"/>
                  </a:lnTo>
                  <a:lnTo>
                    <a:pt x="2172" y="388"/>
                  </a:lnTo>
                  <a:lnTo>
                    <a:pt x="2180" y="384"/>
                  </a:lnTo>
                  <a:lnTo>
                    <a:pt x="2188" y="376"/>
                  </a:lnTo>
                  <a:lnTo>
                    <a:pt x="2196" y="372"/>
                  </a:lnTo>
                  <a:lnTo>
                    <a:pt x="2196" y="364"/>
                  </a:lnTo>
                  <a:lnTo>
                    <a:pt x="2204" y="360"/>
                  </a:lnTo>
                  <a:lnTo>
                    <a:pt x="2208" y="352"/>
                  </a:lnTo>
                  <a:lnTo>
                    <a:pt x="2216" y="344"/>
                  </a:lnTo>
                  <a:lnTo>
                    <a:pt x="2224" y="340"/>
                  </a:lnTo>
                  <a:lnTo>
                    <a:pt x="2228" y="332"/>
                  </a:lnTo>
                  <a:lnTo>
                    <a:pt x="2236" y="328"/>
                  </a:lnTo>
                  <a:lnTo>
                    <a:pt x="2240" y="320"/>
                  </a:lnTo>
                  <a:lnTo>
                    <a:pt x="2248" y="316"/>
                  </a:lnTo>
                  <a:lnTo>
                    <a:pt x="2256" y="316"/>
                  </a:lnTo>
                  <a:lnTo>
                    <a:pt x="2264" y="316"/>
                  </a:lnTo>
                  <a:lnTo>
                    <a:pt x="2272" y="312"/>
                  </a:lnTo>
                  <a:lnTo>
                    <a:pt x="2280" y="308"/>
                  </a:lnTo>
                  <a:lnTo>
                    <a:pt x="2288" y="304"/>
                  </a:lnTo>
                  <a:lnTo>
                    <a:pt x="2296" y="304"/>
                  </a:lnTo>
                  <a:lnTo>
                    <a:pt x="2304" y="300"/>
                  </a:lnTo>
                  <a:lnTo>
                    <a:pt x="2308" y="292"/>
                  </a:lnTo>
                  <a:lnTo>
                    <a:pt x="2316" y="292"/>
                  </a:lnTo>
                  <a:lnTo>
                    <a:pt x="2332" y="284"/>
                  </a:lnTo>
                  <a:lnTo>
                    <a:pt x="2340" y="280"/>
                  </a:lnTo>
                  <a:lnTo>
                    <a:pt x="2356" y="284"/>
                  </a:lnTo>
                  <a:lnTo>
                    <a:pt x="2364" y="288"/>
                  </a:lnTo>
                  <a:lnTo>
                    <a:pt x="2376" y="292"/>
                  </a:lnTo>
                  <a:lnTo>
                    <a:pt x="2388" y="296"/>
                  </a:lnTo>
                  <a:lnTo>
                    <a:pt x="2400" y="304"/>
                  </a:lnTo>
                  <a:lnTo>
                    <a:pt x="2412" y="304"/>
                  </a:lnTo>
                  <a:lnTo>
                    <a:pt x="2420" y="308"/>
                  </a:lnTo>
                  <a:lnTo>
                    <a:pt x="2432" y="312"/>
                  </a:lnTo>
                  <a:lnTo>
                    <a:pt x="2444" y="312"/>
                  </a:lnTo>
                  <a:lnTo>
                    <a:pt x="2464" y="320"/>
                  </a:lnTo>
                  <a:lnTo>
                    <a:pt x="2480" y="320"/>
                  </a:lnTo>
                  <a:lnTo>
                    <a:pt x="2500" y="320"/>
                  </a:lnTo>
                  <a:lnTo>
                    <a:pt x="2512" y="320"/>
                  </a:lnTo>
                  <a:lnTo>
                    <a:pt x="2540" y="320"/>
                  </a:lnTo>
                  <a:lnTo>
                    <a:pt x="2552" y="324"/>
                  </a:lnTo>
                  <a:lnTo>
                    <a:pt x="2572" y="324"/>
                  </a:lnTo>
                  <a:lnTo>
                    <a:pt x="2592" y="324"/>
                  </a:lnTo>
                  <a:lnTo>
                    <a:pt x="2612" y="324"/>
                  </a:lnTo>
                  <a:lnTo>
                    <a:pt x="2636" y="324"/>
                  </a:lnTo>
                  <a:lnTo>
                    <a:pt x="2664" y="320"/>
                  </a:lnTo>
                  <a:lnTo>
                    <a:pt x="2688" y="320"/>
                  </a:lnTo>
                  <a:lnTo>
                    <a:pt x="2708" y="320"/>
                  </a:lnTo>
                  <a:lnTo>
                    <a:pt x="2720" y="320"/>
                  </a:lnTo>
                  <a:lnTo>
                    <a:pt x="2728" y="320"/>
                  </a:lnTo>
                  <a:lnTo>
                    <a:pt x="2736" y="320"/>
                  </a:lnTo>
                  <a:lnTo>
                    <a:pt x="2744" y="320"/>
                  </a:lnTo>
                  <a:lnTo>
                    <a:pt x="2752" y="328"/>
                  </a:lnTo>
                  <a:lnTo>
                    <a:pt x="2756" y="336"/>
                  </a:lnTo>
                  <a:lnTo>
                    <a:pt x="2764" y="344"/>
                  </a:lnTo>
                  <a:lnTo>
                    <a:pt x="2768" y="352"/>
                  </a:lnTo>
                  <a:lnTo>
                    <a:pt x="2776" y="364"/>
                  </a:lnTo>
                  <a:lnTo>
                    <a:pt x="2780" y="372"/>
                  </a:lnTo>
                  <a:lnTo>
                    <a:pt x="2784" y="380"/>
                  </a:lnTo>
                  <a:lnTo>
                    <a:pt x="2788" y="388"/>
                  </a:lnTo>
                  <a:lnTo>
                    <a:pt x="2792" y="396"/>
                  </a:lnTo>
                  <a:lnTo>
                    <a:pt x="2792" y="404"/>
                  </a:lnTo>
                  <a:lnTo>
                    <a:pt x="2796" y="412"/>
                  </a:lnTo>
                  <a:lnTo>
                    <a:pt x="2800" y="420"/>
                  </a:lnTo>
                  <a:lnTo>
                    <a:pt x="2804" y="432"/>
                  </a:lnTo>
                  <a:lnTo>
                    <a:pt x="2808" y="440"/>
                  </a:lnTo>
                  <a:lnTo>
                    <a:pt x="2816" y="452"/>
                  </a:lnTo>
                  <a:lnTo>
                    <a:pt x="2816" y="460"/>
                  </a:lnTo>
                  <a:lnTo>
                    <a:pt x="2820" y="472"/>
                  </a:lnTo>
                  <a:lnTo>
                    <a:pt x="2824" y="480"/>
                  </a:lnTo>
                  <a:lnTo>
                    <a:pt x="2824" y="492"/>
                  </a:lnTo>
                  <a:lnTo>
                    <a:pt x="2828" y="500"/>
                  </a:lnTo>
                  <a:lnTo>
                    <a:pt x="2832" y="512"/>
                  </a:lnTo>
                  <a:lnTo>
                    <a:pt x="2832" y="520"/>
                  </a:lnTo>
                  <a:lnTo>
                    <a:pt x="2832" y="528"/>
                  </a:lnTo>
                  <a:lnTo>
                    <a:pt x="2832" y="536"/>
                  </a:lnTo>
                  <a:lnTo>
                    <a:pt x="2832" y="544"/>
                  </a:lnTo>
                  <a:lnTo>
                    <a:pt x="2832" y="552"/>
                  </a:lnTo>
                  <a:lnTo>
                    <a:pt x="2832" y="560"/>
                  </a:lnTo>
                  <a:lnTo>
                    <a:pt x="2832" y="568"/>
                  </a:lnTo>
                  <a:lnTo>
                    <a:pt x="2832" y="576"/>
                  </a:lnTo>
                  <a:lnTo>
                    <a:pt x="2832" y="584"/>
                  </a:lnTo>
                  <a:lnTo>
                    <a:pt x="2828" y="592"/>
                  </a:lnTo>
                  <a:lnTo>
                    <a:pt x="2820" y="596"/>
                  </a:lnTo>
                  <a:lnTo>
                    <a:pt x="2812" y="600"/>
                  </a:lnTo>
                  <a:lnTo>
                    <a:pt x="2804" y="604"/>
                  </a:lnTo>
                  <a:lnTo>
                    <a:pt x="2796" y="608"/>
                  </a:lnTo>
                  <a:lnTo>
                    <a:pt x="2788" y="608"/>
                  </a:lnTo>
                  <a:lnTo>
                    <a:pt x="2776" y="612"/>
                  </a:lnTo>
                  <a:lnTo>
                    <a:pt x="2768" y="612"/>
                  </a:lnTo>
                  <a:lnTo>
                    <a:pt x="2760" y="612"/>
                  </a:lnTo>
                  <a:lnTo>
                    <a:pt x="2752" y="616"/>
                  </a:lnTo>
                  <a:lnTo>
                    <a:pt x="2744" y="616"/>
                  </a:lnTo>
                  <a:lnTo>
                    <a:pt x="2736" y="616"/>
                  </a:lnTo>
                  <a:lnTo>
                    <a:pt x="2728" y="620"/>
                  </a:lnTo>
                  <a:lnTo>
                    <a:pt x="2720" y="624"/>
                  </a:lnTo>
                  <a:lnTo>
                    <a:pt x="2712" y="624"/>
                  </a:lnTo>
                  <a:lnTo>
                    <a:pt x="2704" y="624"/>
                  </a:lnTo>
                  <a:lnTo>
                    <a:pt x="2696" y="624"/>
                  </a:lnTo>
                  <a:lnTo>
                    <a:pt x="2688" y="624"/>
                  </a:lnTo>
                  <a:lnTo>
                    <a:pt x="2680" y="624"/>
                  </a:lnTo>
                  <a:lnTo>
                    <a:pt x="2672" y="624"/>
                  </a:lnTo>
                  <a:lnTo>
                    <a:pt x="2656" y="628"/>
                  </a:lnTo>
                  <a:lnTo>
                    <a:pt x="2644" y="628"/>
                  </a:lnTo>
                  <a:lnTo>
                    <a:pt x="2632" y="628"/>
                  </a:lnTo>
                  <a:lnTo>
                    <a:pt x="2624" y="628"/>
                  </a:lnTo>
                  <a:lnTo>
                    <a:pt x="2616" y="628"/>
                  </a:lnTo>
                  <a:lnTo>
                    <a:pt x="2604" y="628"/>
                  </a:lnTo>
                  <a:lnTo>
                    <a:pt x="2596" y="632"/>
                  </a:lnTo>
                  <a:lnTo>
                    <a:pt x="2588" y="632"/>
                  </a:lnTo>
                  <a:lnTo>
                    <a:pt x="2576" y="636"/>
                  </a:lnTo>
                  <a:lnTo>
                    <a:pt x="2568" y="636"/>
                  </a:lnTo>
                  <a:lnTo>
                    <a:pt x="2560" y="640"/>
                  </a:lnTo>
                  <a:lnTo>
                    <a:pt x="2548" y="640"/>
                  </a:lnTo>
                  <a:lnTo>
                    <a:pt x="2536" y="640"/>
                  </a:lnTo>
                  <a:lnTo>
                    <a:pt x="2528" y="640"/>
                  </a:lnTo>
                  <a:lnTo>
                    <a:pt x="2516" y="640"/>
                  </a:lnTo>
                  <a:lnTo>
                    <a:pt x="2508" y="640"/>
                  </a:lnTo>
                  <a:lnTo>
                    <a:pt x="2500" y="640"/>
                  </a:lnTo>
                  <a:lnTo>
                    <a:pt x="2492" y="640"/>
                  </a:lnTo>
                  <a:lnTo>
                    <a:pt x="2476" y="640"/>
                  </a:lnTo>
                  <a:lnTo>
                    <a:pt x="2468" y="640"/>
                  </a:lnTo>
                  <a:lnTo>
                    <a:pt x="2460" y="640"/>
                  </a:lnTo>
                  <a:lnTo>
                    <a:pt x="2452" y="640"/>
                  </a:lnTo>
                  <a:lnTo>
                    <a:pt x="2444" y="640"/>
                  </a:lnTo>
                  <a:lnTo>
                    <a:pt x="2432" y="640"/>
                  </a:lnTo>
                  <a:lnTo>
                    <a:pt x="2424" y="640"/>
                  </a:lnTo>
                  <a:lnTo>
                    <a:pt x="2412" y="640"/>
                  </a:lnTo>
                  <a:lnTo>
                    <a:pt x="2400" y="640"/>
                  </a:lnTo>
                  <a:lnTo>
                    <a:pt x="2384" y="640"/>
                  </a:lnTo>
                  <a:lnTo>
                    <a:pt x="2376" y="640"/>
                  </a:lnTo>
                  <a:lnTo>
                    <a:pt x="2364" y="640"/>
                  </a:lnTo>
                  <a:lnTo>
                    <a:pt x="2356" y="640"/>
                  </a:lnTo>
                  <a:lnTo>
                    <a:pt x="2344" y="640"/>
                  </a:lnTo>
                  <a:lnTo>
                    <a:pt x="2336" y="640"/>
                  </a:lnTo>
                  <a:lnTo>
                    <a:pt x="2324" y="640"/>
                  </a:lnTo>
                  <a:lnTo>
                    <a:pt x="2316" y="640"/>
                  </a:lnTo>
                  <a:lnTo>
                    <a:pt x="2308" y="640"/>
                  </a:lnTo>
                  <a:lnTo>
                    <a:pt x="2296" y="640"/>
                  </a:lnTo>
                  <a:lnTo>
                    <a:pt x="2284" y="640"/>
                  </a:lnTo>
                  <a:lnTo>
                    <a:pt x="2272" y="640"/>
                  </a:lnTo>
                  <a:lnTo>
                    <a:pt x="2264" y="640"/>
                  </a:lnTo>
                  <a:lnTo>
                    <a:pt x="2252" y="640"/>
                  </a:lnTo>
                  <a:lnTo>
                    <a:pt x="2240" y="640"/>
                  </a:lnTo>
                  <a:lnTo>
                    <a:pt x="2232" y="640"/>
                  </a:lnTo>
                  <a:lnTo>
                    <a:pt x="2216" y="644"/>
                  </a:lnTo>
                  <a:lnTo>
                    <a:pt x="2204" y="644"/>
                  </a:lnTo>
                  <a:lnTo>
                    <a:pt x="2192" y="644"/>
                  </a:lnTo>
                  <a:lnTo>
                    <a:pt x="2180" y="644"/>
                  </a:lnTo>
                  <a:lnTo>
                    <a:pt x="2168" y="644"/>
                  </a:lnTo>
                  <a:lnTo>
                    <a:pt x="2160" y="644"/>
                  </a:lnTo>
                  <a:lnTo>
                    <a:pt x="2152" y="644"/>
                  </a:lnTo>
                  <a:lnTo>
                    <a:pt x="2144" y="648"/>
                  </a:lnTo>
                  <a:lnTo>
                    <a:pt x="2132" y="648"/>
                  </a:lnTo>
                  <a:lnTo>
                    <a:pt x="2120" y="648"/>
                  </a:lnTo>
                  <a:lnTo>
                    <a:pt x="2108" y="648"/>
                  </a:lnTo>
                  <a:lnTo>
                    <a:pt x="2096" y="648"/>
                  </a:lnTo>
                  <a:lnTo>
                    <a:pt x="2088" y="652"/>
                  </a:lnTo>
                  <a:lnTo>
                    <a:pt x="2076" y="652"/>
                  </a:lnTo>
                  <a:lnTo>
                    <a:pt x="2068" y="652"/>
                  </a:lnTo>
                  <a:lnTo>
                    <a:pt x="2060" y="652"/>
                  </a:lnTo>
                  <a:lnTo>
                    <a:pt x="2048" y="652"/>
                  </a:lnTo>
                  <a:lnTo>
                    <a:pt x="2040" y="652"/>
                  </a:lnTo>
                  <a:lnTo>
                    <a:pt x="2032" y="656"/>
                  </a:lnTo>
                  <a:lnTo>
                    <a:pt x="2024" y="656"/>
                  </a:lnTo>
                  <a:lnTo>
                    <a:pt x="2012" y="656"/>
                  </a:lnTo>
                  <a:lnTo>
                    <a:pt x="2000" y="656"/>
                  </a:lnTo>
                  <a:lnTo>
                    <a:pt x="1980" y="656"/>
                  </a:lnTo>
                  <a:lnTo>
                    <a:pt x="1964" y="656"/>
                  </a:lnTo>
                  <a:lnTo>
                    <a:pt x="1948" y="656"/>
                  </a:lnTo>
                  <a:lnTo>
                    <a:pt x="1936" y="656"/>
                  </a:lnTo>
                  <a:lnTo>
                    <a:pt x="1928" y="656"/>
                  </a:lnTo>
                  <a:lnTo>
                    <a:pt x="1916" y="656"/>
                  </a:lnTo>
                  <a:lnTo>
                    <a:pt x="1908" y="656"/>
                  </a:lnTo>
                  <a:lnTo>
                    <a:pt x="1900" y="656"/>
                  </a:lnTo>
                  <a:lnTo>
                    <a:pt x="1892" y="656"/>
                  </a:lnTo>
                  <a:lnTo>
                    <a:pt x="1880" y="656"/>
                  </a:lnTo>
                  <a:lnTo>
                    <a:pt x="1872" y="656"/>
                  </a:lnTo>
                  <a:lnTo>
                    <a:pt x="1864" y="656"/>
                  </a:lnTo>
                  <a:lnTo>
                    <a:pt x="1856" y="656"/>
                  </a:lnTo>
                  <a:lnTo>
                    <a:pt x="1844" y="656"/>
                  </a:lnTo>
                  <a:lnTo>
                    <a:pt x="1836" y="656"/>
                  </a:lnTo>
                  <a:lnTo>
                    <a:pt x="1824" y="656"/>
                  </a:lnTo>
                  <a:lnTo>
                    <a:pt x="1812" y="656"/>
                  </a:lnTo>
                  <a:lnTo>
                    <a:pt x="1800" y="656"/>
                  </a:lnTo>
                  <a:lnTo>
                    <a:pt x="1788" y="652"/>
                  </a:lnTo>
                  <a:lnTo>
                    <a:pt x="1776" y="652"/>
                  </a:lnTo>
                  <a:lnTo>
                    <a:pt x="1768" y="652"/>
                  </a:lnTo>
                  <a:lnTo>
                    <a:pt x="1756" y="652"/>
                  </a:lnTo>
                  <a:lnTo>
                    <a:pt x="1748" y="652"/>
                  </a:lnTo>
                  <a:lnTo>
                    <a:pt x="1736" y="648"/>
                  </a:lnTo>
                  <a:lnTo>
                    <a:pt x="1728" y="648"/>
                  </a:lnTo>
                  <a:lnTo>
                    <a:pt x="1712" y="648"/>
                  </a:lnTo>
                  <a:lnTo>
                    <a:pt x="1704" y="648"/>
                  </a:lnTo>
                  <a:lnTo>
                    <a:pt x="1696" y="648"/>
                  </a:lnTo>
                  <a:lnTo>
                    <a:pt x="1684" y="644"/>
                  </a:lnTo>
                  <a:lnTo>
                    <a:pt x="1672" y="644"/>
                  </a:lnTo>
                  <a:lnTo>
                    <a:pt x="1652" y="644"/>
                  </a:lnTo>
                  <a:lnTo>
                    <a:pt x="1640" y="640"/>
                  </a:lnTo>
                  <a:lnTo>
                    <a:pt x="1628" y="640"/>
                  </a:lnTo>
                  <a:lnTo>
                    <a:pt x="1612" y="640"/>
                  </a:lnTo>
                  <a:lnTo>
                    <a:pt x="1600" y="640"/>
                  </a:lnTo>
                  <a:lnTo>
                    <a:pt x="1588" y="640"/>
                  </a:lnTo>
                  <a:lnTo>
                    <a:pt x="1556" y="636"/>
                  </a:lnTo>
                  <a:lnTo>
                    <a:pt x="1544" y="636"/>
                  </a:lnTo>
                  <a:lnTo>
                    <a:pt x="1532" y="636"/>
                  </a:lnTo>
                  <a:lnTo>
                    <a:pt x="1520" y="636"/>
                  </a:lnTo>
                  <a:lnTo>
                    <a:pt x="1512" y="636"/>
                  </a:lnTo>
                  <a:lnTo>
                    <a:pt x="1504" y="636"/>
                  </a:lnTo>
                  <a:lnTo>
                    <a:pt x="1496" y="636"/>
                  </a:lnTo>
                  <a:lnTo>
                    <a:pt x="1488" y="636"/>
                  </a:lnTo>
                  <a:lnTo>
                    <a:pt x="1480" y="636"/>
                  </a:lnTo>
                  <a:lnTo>
                    <a:pt x="1468" y="636"/>
                  </a:lnTo>
                  <a:lnTo>
                    <a:pt x="1456" y="636"/>
                  </a:lnTo>
                  <a:lnTo>
                    <a:pt x="1448" y="636"/>
                  </a:lnTo>
                  <a:lnTo>
                    <a:pt x="1440" y="636"/>
                  </a:lnTo>
                  <a:lnTo>
                    <a:pt x="1432" y="636"/>
                  </a:lnTo>
                  <a:lnTo>
                    <a:pt x="1424" y="636"/>
                  </a:lnTo>
                  <a:lnTo>
                    <a:pt x="1412" y="640"/>
                  </a:lnTo>
                  <a:lnTo>
                    <a:pt x="1400" y="640"/>
                  </a:lnTo>
                  <a:lnTo>
                    <a:pt x="1392" y="640"/>
                  </a:lnTo>
                  <a:lnTo>
                    <a:pt x="1384" y="644"/>
                  </a:lnTo>
                  <a:lnTo>
                    <a:pt x="1368" y="648"/>
                  </a:lnTo>
                  <a:lnTo>
                    <a:pt x="1360" y="648"/>
                  </a:lnTo>
                  <a:lnTo>
                    <a:pt x="1348" y="656"/>
                  </a:lnTo>
                  <a:lnTo>
                    <a:pt x="1340" y="656"/>
                  </a:lnTo>
                  <a:lnTo>
                    <a:pt x="1328" y="656"/>
                  </a:lnTo>
                  <a:lnTo>
                    <a:pt x="1316" y="660"/>
                  </a:lnTo>
                  <a:lnTo>
                    <a:pt x="1300" y="660"/>
                  </a:lnTo>
                  <a:lnTo>
                    <a:pt x="1272" y="664"/>
                  </a:lnTo>
                  <a:lnTo>
                    <a:pt x="1264" y="668"/>
                  </a:lnTo>
                  <a:lnTo>
                    <a:pt x="1256" y="668"/>
                  </a:lnTo>
                  <a:lnTo>
                    <a:pt x="1244" y="668"/>
                  </a:lnTo>
                  <a:lnTo>
                    <a:pt x="1232" y="672"/>
                  </a:lnTo>
                  <a:lnTo>
                    <a:pt x="1224" y="672"/>
                  </a:lnTo>
                  <a:lnTo>
                    <a:pt x="1216" y="672"/>
                  </a:lnTo>
                  <a:lnTo>
                    <a:pt x="1204" y="672"/>
                  </a:lnTo>
                  <a:lnTo>
                    <a:pt x="1188" y="672"/>
                  </a:lnTo>
                  <a:lnTo>
                    <a:pt x="1180" y="672"/>
                  </a:lnTo>
                  <a:lnTo>
                    <a:pt x="1168" y="672"/>
                  </a:lnTo>
                  <a:lnTo>
                    <a:pt x="1160" y="672"/>
                  </a:lnTo>
                  <a:lnTo>
                    <a:pt x="1148" y="672"/>
                  </a:lnTo>
                  <a:lnTo>
                    <a:pt x="1140" y="672"/>
                  </a:lnTo>
                  <a:lnTo>
                    <a:pt x="1128" y="672"/>
                  </a:lnTo>
                  <a:lnTo>
                    <a:pt x="1120" y="672"/>
                  </a:lnTo>
                  <a:lnTo>
                    <a:pt x="1108" y="672"/>
                  </a:lnTo>
                  <a:lnTo>
                    <a:pt x="1096" y="672"/>
                  </a:lnTo>
                  <a:lnTo>
                    <a:pt x="1084" y="672"/>
                  </a:lnTo>
                  <a:lnTo>
                    <a:pt x="1072" y="672"/>
                  </a:lnTo>
                  <a:lnTo>
                    <a:pt x="1056" y="672"/>
                  </a:lnTo>
                  <a:lnTo>
                    <a:pt x="1044" y="672"/>
                  </a:lnTo>
                  <a:lnTo>
                    <a:pt x="1012" y="672"/>
                  </a:lnTo>
                  <a:lnTo>
                    <a:pt x="1004" y="672"/>
                  </a:lnTo>
                  <a:lnTo>
                    <a:pt x="992" y="672"/>
                  </a:lnTo>
                  <a:lnTo>
                    <a:pt x="976" y="672"/>
                  </a:lnTo>
                  <a:lnTo>
                    <a:pt x="952" y="672"/>
                  </a:lnTo>
                  <a:lnTo>
                    <a:pt x="944" y="672"/>
                  </a:lnTo>
                  <a:lnTo>
                    <a:pt x="932" y="672"/>
                  </a:lnTo>
                  <a:lnTo>
                    <a:pt x="924" y="668"/>
                  </a:lnTo>
                  <a:lnTo>
                    <a:pt x="916" y="668"/>
                  </a:lnTo>
                  <a:lnTo>
                    <a:pt x="908" y="668"/>
                  </a:lnTo>
                  <a:lnTo>
                    <a:pt x="900" y="664"/>
                  </a:lnTo>
                  <a:lnTo>
                    <a:pt x="908" y="668"/>
                  </a:lnTo>
                  <a:lnTo>
                    <a:pt x="900" y="664"/>
                  </a:lnTo>
                  <a:lnTo>
                    <a:pt x="892" y="664"/>
                  </a:lnTo>
                  <a:lnTo>
                    <a:pt x="884" y="664"/>
                  </a:lnTo>
                  <a:lnTo>
                    <a:pt x="876" y="668"/>
                  </a:lnTo>
                  <a:lnTo>
                    <a:pt x="864" y="668"/>
                  </a:lnTo>
                  <a:lnTo>
                    <a:pt x="852" y="672"/>
                  </a:lnTo>
                  <a:lnTo>
                    <a:pt x="844" y="672"/>
                  </a:lnTo>
                  <a:lnTo>
                    <a:pt x="836" y="676"/>
                  </a:lnTo>
                  <a:lnTo>
                    <a:pt x="828" y="676"/>
                  </a:lnTo>
                  <a:lnTo>
                    <a:pt x="820" y="680"/>
                  </a:lnTo>
                  <a:lnTo>
                    <a:pt x="812" y="680"/>
                  </a:lnTo>
                  <a:lnTo>
                    <a:pt x="800" y="680"/>
                  </a:lnTo>
                  <a:lnTo>
                    <a:pt x="792" y="680"/>
                  </a:lnTo>
                  <a:lnTo>
                    <a:pt x="772" y="680"/>
                  </a:lnTo>
                  <a:lnTo>
                    <a:pt x="756" y="680"/>
                  </a:lnTo>
                  <a:lnTo>
                    <a:pt x="748" y="684"/>
                  </a:lnTo>
                  <a:lnTo>
                    <a:pt x="736" y="684"/>
                  </a:lnTo>
                  <a:lnTo>
                    <a:pt x="716" y="684"/>
                  </a:lnTo>
                  <a:lnTo>
                    <a:pt x="704" y="684"/>
                  </a:lnTo>
                  <a:lnTo>
                    <a:pt x="692" y="680"/>
                  </a:lnTo>
                  <a:lnTo>
                    <a:pt x="680" y="680"/>
                  </a:lnTo>
                  <a:lnTo>
                    <a:pt x="672" y="680"/>
                  </a:lnTo>
                  <a:lnTo>
                    <a:pt x="664" y="680"/>
                  </a:lnTo>
                  <a:lnTo>
                    <a:pt x="652" y="676"/>
                  </a:lnTo>
                  <a:lnTo>
                    <a:pt x="644" y="676"/>
                  </a:lnTo>
                  <a:lnTo>
                    <a:pt x="636" y="672"/>
                  </a:lnTo>
                  <a:lnTo>
                    <a:pt x="628" y="668"/>
                  </a:lnTo>
                  <a:lnTo>
                    <a:pt x="620" y="668"/>
                  </a:lnTo>
                  <a:lnTo>
                    <a:pt x="612" y="668"/>
                  </a:lnTo>
                  <a:lnTo>
                    <a:pt x="604" y="668"/>
                  </a:lnTo>
                  <a:lnTo>
                    <a:pt x="592" y="668"/>
                  </a:lnTo>
                  <a:lnTo>
                    <a:pt x="584" y="664"/>
                  </a:lnTo>
                  <a:lnTo>
                    <a:pt x="572" y="660"/>
                  </a:lnTo>
                  <a:lnTo>
                    <a:pt x="564" y="660"/>
                  </a:lnTo>
                  <a:lnTo>
                    <a:pt x="556" y="656"/>
                  </a:lnTo>
                  <a:lnTo>
                    <a:pt x="548" y="652"/>
                  </a:lnTo>
                  <a:lnTo>
                    <a:pt x="540" y="652"/>
                  </a:lnTo>
                  <a:lnTo>
                    <a:pt x="524" y="648"/>
                  </a:lnTo>
                  <a:lnTo>
                    <a:pt x="516" y="648"/>
                  </a:lnTo>
                  <a:lnTo>
                    <a:pt x="504" y="640"/>
                  </a:lnTo>
                  <a:lnTo>
                    <a:pt x="492" y="636"/>
                  </a:lnTo>
                  <a:lnTo>
                    <a:pt x="484" y="636"/>
                  </a:lnTo>
                  <a:lnTo>
                    <a:pt x="476" y="636"/>
                  </a:lnTo>
                  <a:lnTo>
                    <a:pt x="468" y="636"/>
                  </a:lnTo>
                  <a:lnTo>
                    <a:pt x="460" y="636"/>
                  </a:lnTo>
                  <a:lnTo>
                    <a:pt x="448" y="636"/>
                  </a:lnTo>
                  <a:lnTo>
                    <a:pt x="440" y="636"/>
                  </a:lnTo>
                  <a:lnTo>
                    <a:pt x="428" y="636"/>
                  </a:lnTo>
                  <a:lnTo>
                    <a:pt x="416" y="636"/>
                  </a:lnTo>
                  <a:lnTo>
                    <a:pt x="408" y="636"/>
                  </a:lnTo>
                  <a:lnTo>
                    <a:pt x="400" y="636"/>
                  </a:lnTo>
                  <a:lnTo>
                    <a:pt x="388" y="636"/>
                  </a:lnTo>
                  <a:lnTo>
                    <a:pt x="376" y="636"/>
                  </a:lnTo>
                  <a:lnTo>
                    <a:pt x="364" y="636"/>
                  </a:lnTo>
                  <a:lnTo>
                    <a:pt x="356" y="636"/>
                  </a:lnTo>
                  <a:lnTo>
                    <a:pt x="348" y="636"/>
                  </a:lnTo>
                  <a:lnTo>
                    <a:pt x="336" y="636"/>
                  </a:lnTo>
                  <a:lnTo>
                    <a:pt x="324" y="640"/>
                  </a:lnTo>
                  <a:lnTo>
                    <a:pt x="316" y="640"/>
                  </a:lnTo>
                  <a:lnTo>
                    <a:pt x="296" y="644"/>
                  </a:lnTo>
                  <a:lnTo>
                    <a:pt x="288" y="644"/>
                  </a:lnTo>
                  <a:lnTo>
                    <a:pt x="276" y="648"/>
                  </a:lnTo>
                  <a:lnTo>
                    <a:pt x="268" y="648"/>
                  </a:lnTo>
                  <a:lnTo>
                    <a:pt x="260" y="648"/>
                  </a:lnTo>
                  <a:lnTo>
                    <a:pt x="252" y="652"/>
                  </a:lnTo>
                  <a:lnTo>
                    <a:pt x="244" y="656"/>
                  </a:lnTo>
                  <a:lnTo>
                    <a:pt x="236" y="656"/>
                  </a:lnTo>
                  <a:lnTo>
                    <a:pt x="224" y="656"/>
                  </a:lnTo>
                  <a:lnTo>
                    <a:pt x="216" y="656"/>
                  </a:lnTo>
                  <a:lnTo>
                    <a:pt x="204" y="656"/>
                  </a:lnTo>
                  <a:lnTo>
                    <a:pt x="192" y="656"/>
                  </a:lnTo>
                  <a:lnTo>
                    <a:pt x="184" y="656"/>
                  </a:lnTo>
                  <a:lnTo>
                    <a:pt x="164" y="656"/>
                  </a:lnTo>
                  <a:lnTo>
                    <a:pt x="152" y="656"/>
                  </a:lnTo>
                  <a:lnTo>
                    <a:pt x="140" y="652"/>
                  </a:lnTo>
                  <a:lnTo>
                    <a:pt x="128" y="652"/>
                  </a:lnTo>
                  <a:lnTo>
                    <a:pt x="120" y="652"/>
                  </a:lnTo>
                  <a:lnTo>
                    <a:pt x="112" y="648"/>
                  </a:lnTo>
                  <a:lnTo>
                    <a:pt x="104" y="648"/>
                  </a:lnTo>
                  <a:lnTo>
                    <a:pt x="92" y="644"/>
                  </a:lnTo>
                  <a:lnTo>
                    <a:pt x="84" y="644"/>
                  </a:lnTo>
                  <a:lnTo>
                    <a:pt x="76" y="640"/>
                  </a:lnTo>
                  <a:lnTo>
                    <a:pt x="68" y="636"/>
                  </a:lnTo>
                  <a:lnTo>
                    <a:pt x="60" y="632"/>
                  </a:lnTo>
                  <a:lnTo>
                    <a:pt x="48" y="628"/>
                  </a:lnTo>
                  <a:lnTo>
                    <a:pt x="40" y="628"/>
                  </a:lnTo>
                  <a:lnTo>
                    <a:pt x="36" y="620"/>
                  </a:lnTo>
                  <a:lnTo>
                    <a:pt x="32" y="612"/>
                  </a:lnTo>
                  <a:lnTo>
                    <a:pt x="28" y="604"/>
                  </a:lnTo>
                  <a:lnTo>
                    <a:pt x="24" y="596"/>
                  </a:lnTo>
                  <a:lnTo>
                    <a:pt x="20" y="584"/>
                  </a:lnTo>
                  <a:lnTo>
                    <a:pt x="20" y="576"/>
                  </a:lnTo>
                  <a:lnTo>
                    <a:pt x="12" y="568"/>
                  </a:lnTo>
                  <a:lnTo>
                    <a:pt x="12" y="560"/>
                  </a:lnTo>
                  <a:lnTo>
                    <a:pt x="8" y="552"/>
                  </a:lnTo>
                  <a:lnTo>
                    <a:pt x="0" y="528"/>
                  </a:lnTo>
                  <a:lnTo>
                    <a:pt x="0" y="520"/>
                  </a:lnTo>
                  <a:lnTo>
                    <a:pt x="0" y="512"/>
                  </a:lnTo>
                  <a:lnTo>
                    <a:pt x="0" y="504"/>
                  </a:lnTo>
                  <a:lnTo>
                    <a:pt x="0" y="496"/>
                  </a:lnTo>
                  <a:lnTo>
                    <a:pt x="0" y="488"/>
                  </a:lnTo>
                  <a:lnTo>
                    <a:pt x="0" y="480"/>
                  </a:lnTo>
                  <a:lnTo>
                    <a:pt x="0" y="468"/>
                  </a:lnTo>
                  <a:lnTo>
                    <a:pt x="0" y="460"/>
                  </a:lnTo>
                  <a:lnTo>
                    <a:pt x="0" y="452"/>
                  </a:lnTo>
                  <a:lnTo>
                    <a:pt x="0" y="444"/>
                  </a:lnTo>
                  <a:lnTo>
                    <a:pt x="0" y="436"/>
                  </a:lnTo>
                  <a:lnTo>
                    <a:pt x="4" y="428"/>
                  </a:lnTo>
                  <a:lnTo>
                    <a:pt x="4" y="420"/>
                  </a:lnTo>
                  <a:lnTo>
                    <a:pt x="4" y="412"/>
                  </a:lnTo>
                  <a:lnTo>
                    <a:pt x="4" y="404"/>
                  </a:lnTo>
                  <a:lnTo>
                    <a:pt x="4" y="396"/>
                  </a:lnTo>
                  <a:lnTo>
                    <a:pt x="4" y="388"/>
                  </a:lnTo>
                  <a:lnTo>
                    <a:pt x="4" y="380"/>
                  </a:lnTo>
                  <a:lnTo>
                    <a:pt x="4" y="372"/>
                  </a:lnTo>
                  <a:lnTo>
                    <a:pt x="4" y="360"/>
                  </a:lnTo>
                  <a:lnTo>
                    <a:pt x="8" y="352"/>
                  </a:lnTo>
                  <a:lnTo>
                    <a:pt x="8" y="344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12" y="316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16" y="280"/>
                  </a:lnTo>
                  <a:lnTo>
                    <a:pt x="20" y="272"/>
                  </a:lnTo>
                  <a:lnTo>
                    <a:pt x="20" y="264"/>
                  </a:lnTo>
                  <a:lnTo>
                    <a:pt x="20" y="256"/>
                  </a:lnTo>
                  <a:lnTo>
                    <a:pt x="20" y="244"/>
                  </a:lnTo>
                  <a:lnTo>
                    <a:pt x="20" y="236"/>
                  </a:lnTo>
                  <a:lnTo>
                    <a:pt x="24" y="228"/>
                  </a:lnTo>
                  <a:lnTo>
                    <a:pt x="24" y="220"/>
                  </a:lnTo>
                  <a:lnTo>
                    <a:pt x="24" y="212"/>
                  </a:lnTo>
                  <a:lnTo>
                    <a:pt x="24" y="204"/>
                  </a:lnTo>
                  <a:lnTo>
                    <a:pt x="24" y="196"/>
                  </a:lnTo>
                  <a:lnTo>
                    <a:pt x="28" y="184"/>
                  </a:lnTo>
                  <a:lnTo>
                    <a:pt x="28" y="172"/>
                  </a:lnTo>
                  <a:lnTo>
                    <a:pt x="28" y="164"/>
                  </a:lnTo>
                  <a:lnTo>
                    <a:pt x="28" y="156"/>
                  </a:lnTo>
                  <a:lnTo>
                    <a:pt x="28" y="148"/>
                  </a:lnTo>
                  <a:lnTo>
                    <a:pt x="28" y="140"/>
                  </a:lnTo>
                  <a:lnTo>
                    <a:pt x="32" y="132"/>
                  </a:lnTo>
                  <a:lnTo>
                    <a:pt x="32" y="124"/>
                  </a:lnTo>
                  <a:lnTo>
                    <a:pt x="32" y="116"/>
                  </a:lnTo>
                  <a:lnTo>
                    <a:pt x="36" y="108"/>
                  </a:lnTo>
                  <a:lnTo>
                    <a:pt x="36" y="100"/>
                  </a:lnTo>
                  <a:lnTo>
                    <a:pt x="40" y="92"/>
                  </a:lnTo>
                  <a:lnTo>
                    <a:pt x="40" y="84"/>
                  </a:lnTo>
                  <a:lnTo>
                    <a:pt x="40" y="76"/>
                  </a:lnTo>
                  <a:lnTo>
                    <a:pt x="44" y="68"/>
                  </a:lnTo>
                  <a:lnTo>
                    <a:pt x="52" y="68"/>
                  </a:lnTo>
                  <a:lnTo>
                    <a:pt x="56" y="60"/>
                  </a:lnTo>
                  <a:lnTo>
                    <a:pt x="68" y="52"/>
                  </a:lnTo>
                  <a:lnTo>
                    <a:pt x="76" y="48"/>
                  </a:lnTo>
                  <a:lnTo>
                    <a:pt x="84" y="44"/>
                  </a:lnTo>
                  <a:lnTo>
                    <a:pt x="92" y="40"/>
                  </a:lnTo>
                  <a:lnTo>
                    <a:pt x="100" y="36"/>
                  </a:lnTo>
                  <a:lnTo>
                    <a:pt x="104" y="28"/>
                  </a:lnTo>
                  <a:lnTo>
                    <a:pt x="112" y="28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44" y="20"/>
                  </a:lnTo>
                  <a:lnTo>
                    <a:pt x="152" y="20"/>
                  </a:lnTo>
                  <a:lnTo>
                    <a:pt x="160" y="20"/>
                  </a:lnTo>
                  <a:lnTo>
                    <a:pt x="172" y="20"/>
                  </a:lnTo>
                  <a:lnTo>
                    <a:pt x="180" y="20"/>
                  </a:lnTo>
                  <a:lnTo>
                    <a:pt x="196" y="20"/>
                  </a:lnTo>
                  <a:lnTo>
                    <a:pt x="204" y="20"/>
                  </a:lnTo>
                  <a:lnTo>
                    <a:pt x="212" y="24"/>
                  </a:lnTo>
                  <a:lnTo>
                    <a:pt x="216" y="24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524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819400"/>
            <a:ext cx="23622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638800" y="4038600"/>
            <a:ext cx="2438400" cy="1752600"/>
            <a:chOff x="3168" y="2352"/>
            <a:chExt cx="2016" cy="1392"/>
          </a:xfrm>
        </p:grpSpPr>
        <p:sp>
          <p:nvSpPr>
            <p:cNvPr id="95244" name="Rectangle 12"/>
            <p:cNvSpPr>
              <a:spLocks noChangeArrowheads="1"/>
            </p:cNvSpPr>
            <p:nvPr/>
          </p:nvSpPr>
          <p:spPr bwMode="auto">
            <a:xfrm>
              <a:off x="3168" y="2352"/>
              <a:ext cx="2016" cy="13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4B002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95243" name="Picture 1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36" y="2408"/>
              <a:ext cx="1881" cy="1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visualisation</a:t>
            </a:r>
            <a:br>
              <a:rPr lang="en-US" dirty="0"/>
            </a:br>
            <a:r>
              <a:rPr lang="en-US" sz="2800" dirty="0"/>
              <a:t>from clay tablets to </a:t>
            </a:r>
            <a:r>
              <a:rPr lang="en-US" sz="2800" dirty="0" err="1"/>
              <a:t>Tufte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Mesopotamian tablets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2667000"/>
            <a:ext cx="3635375" cy="3814763"/>
            <a:chOff x="1161" y="1302"/>
            <a:chExt cx="3001" cy="2925"/>
          </a:xfrm>
        </p:grpSpPr>
        <p:pic>
          <p:nvPicPr>
            <p:cNvPr id="20485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97" y="1350"/>
              <a:ext cx="2675" cy="28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0486" name="Freeform 6"/>
            <p:cNvSpPr>
              <a:spLocks/>
            </p:cNvSpPr>
            <p:nvPr/>
          </p:nvSpPr>
          <p:spPr bwMode="auto">
            <a:xfrm>
              <a:off x="1313" y="1302"/>
              <a:ext cx="2793" cy="893"/>
            </a:xfrm>
            <a:custGeom>
              <a:avLst/>
              <a:gdLst/>
              <a:ahLst/>
              <a:cxnLst>
                <a:cxn ang="0">
                  <a:pos x="316" y="308"/>
                </a:cxn>
                <a:cxn ang="0">
                  <a:pos x="412" y="284"/>
                </a:cxn>
                <a:cxn ang="0">
                  <a:pos x="528" y="280"/>
                </a:cxn>
                <a:cxn ang="0">
                  <a:pos x="632" y="284"/>
                </a:cxn>
                <a:cxn ang="0">
                  <a:pos x="732" y="304"/>
                </a:cxn>
                <a:cxn ang="0">
                  <a:pos x="848" y="296"/>
                </a:cxn>
                <a:cxn ang="0">
                  <a:pos x="956" y="288"/>
                </a:cxn>
                <a:cxn ang="0">
                  <a:pos x="1068" y="296"/>
                </a:cxn>
                <a:cxn ang="0">
                  <a:pos x="1176" y="304"/>
                </a:cxn>
                <a:cxn ang="0">
                  <a:pos x="1288" y="316"/>
                </a:cxn>
                <a:cxn ang="0">
                  <a:pos x="1392" y="308"/>
                </a:cxn>
                <a:cxn ang="0">
                  <a:pos x="1512" y="308"/>
                </a:cxn>
                <a:cxn ang="0">
                  <a:pos x="1616" y="292"/>
                </a:cxn>
                <a:cxn ang="0">
                  <a:pos x="1716" y="292"/>
                </a:cxn>
                <a:cxn ang="0">
                  <a:pos x="1816" y="284"/>
                </a:cxn>
                <a:cxn ang="0">
                  <a:pos x="1928" y="280"/>
                </a:cxn>
                <a:cxn ang="0">
                  <a:pos x="2028" y="292"/>
                </a:cxn>
                <a:cxn ang="0">
                  <a:pos x="2148" y="292"/>
                </a:cxn>
                <a:cxn ang="0">
                  <a:pos x="2256" y="296"/>
                </a:cxn>
                <a:cxn ang="0">
                  <a:pos x="2364" y="304"/>
                </a:cxn>
                <a:cxn ang="0">
                  <a:pos x="2444" y="352"/>
                </a:cxn>
                <a:cxn ang="0">
                  <a:pos x="2500" y="444"/>
                </a:cxn>
                <a:cxn ang="0">
                  <a:pos x="2516" y="540"/>
                </a:cxn>
                <a:cxn ang="0">
                  <a:pos x="2520" y="636"/>
                </a:cxn>
                <a:cxn ang="0">
                  <a:pos x="2520" y="744"/>
                </a:cxn>
                <a:cxn ang="0">
                  <a:pos x="2528" y="840"/>
                </a:cxn>
                <a:cxn ang="0">
                  <a:pos x="2592" y="888"/>
                </a:cxn>
                <a:cxn ang="0">
                  <a:pos x="2704" y="864"/>
                </a:cxn>
                <a:cxn ang="0">
                  <a:pos x="2784" y="776"/>
                </a:cxn>
                <a:cxn ang="0">
                  <a:pos x="2792" y="672"/>
                </a:cxn>
                <a:cxn ang="0">
                  <a:pos x="2792" y="532"/>
                </a:cxn>
                <a:cxn ang="0">
                  <a:pos x="2792" y="376"/>
                </a:cxn>
                <a:cxn ang="0">
                  <a:pos x="2792" y="208"/>
                </a:cxn>
                <a:cxn ang="0">
                  <a:pos x="2792" y="92"/>
                </a:cxn>
                <a:cxn ang="0">
                  <a:pos x="2724" y="24"/>
                </a:cxn>
                <a:cxn ang="0">
                  <a:pos x="2604" y="12"/>
                </a:cxn>
                <a:cxn ang="0">
                  <a:pos x="2472" y="28"/>
                </a:cxn>
                <a:cxn ang="0">
                  <a:pos x="2356" y="28"/>
                </a:cxn>
                <a:cxn ang="0">
                  <a:pos x="2220" y="12"/>
                </a:cxn>
                <a:cxn ang="0">
                  <a:pos x="2108" y="8"/>
                </a:cxn>
                <a:cxn ang="0">
                  <a:pos x="1984" y="24"/>
                </a:cxn>
                <a:cxn ang="0">
                  <a:pos x="1860" y="32"/>
                </a:cxn>
                <a:cxn ang="0">
                  <a:pos x="1720" y="8"/>
                </a:cxn>
                <a:cxn ang="0">
                  <a:pos x="1600" y="4"/>
                </a:cxn>
                <a:cxn ang="0">
                  <a:pos x="1476" y="4"/>
                </a:cxn>
                <a:cxn ang="0">
                  <a:pos x="1356" y="4"/>
                </a:cxn>
                <a:cxn ang="0">
                  <a:pos x="1232" y="0"/>
                </a:cxn>
                <a:cxn ang="0">
                  <a:pos x="1116" y="0"/>
                </a:cxn>
                <a:cxn ang="0">
                  <a:pos x="992" y="12"/>
                </a:cxn>
                <a:cxn ang="0">
                  <a:pos x="876" y="20"/>
                </a:cxn>
                <a:cxn ang="0">
                  <a:pos x="760" y="20"/>
                </a:cxn>
                <a:cxn ang="0">
                  <a:pos x="628" y="20"/>
                </a:cxn>
                <a:cxn ang="0">
                  <a:pos x="476" y="16"/>
                </a:cxn>
                <a:cxn ang="0">
                  <a:pos x="296" y="4"/>
                </a:cxn>
                <a:cxn ang="0">
                  <a:pos x="192" y="8"/>
                </a:cxn>
                <a:cxn ang="0">
                  <a:pos x="92" y="24"/>
                </a:cxn>
                <a:cxn ang="0">
                  <a:pos x="12" y="108"/>
                </a:cxn>
                <a:cxn ang="0">
                  <a:pos x="0" y="212"/>
                </a:cxn>
                <a:cxn ang="0">
                  <a:pos x="32" y="316"/>
                </a:cxn>
                <a:cxn ang="0">
                  <a:pos x="140" y="360"/>
                </a:cxn>
                <a:cxn ang="0">
                  <a:pos x="248" y="352"/>
                </a:cxn>
              </a:cxnLst>
              <a:rect l="0" t="0" r="r" b="b"/>
              <a:pathLst>
                <a:path w="2793" h="893">
                  <a:moveTo>
                    <a:pt x="256" y="368"/>
                  </a:moveTo>
                  <a:lnTo>
                    <a:pt x="260" y="360"/>
                  </a:lnTo>
                  <a:lnTo>
                    <a:pt x="260" y="352"/>
                  </a:lnTo>
                  <a:lnTo>
                    <a:pt x="260" y="344"/>
                  </a:lnTo>
                  <a:lnTo>
                    <a:pt x="264" y="336"/>
                  </a:lnTo>
                  <a:lnTo>
                    <a:pt x="272" y="332"/>
                  </a:lnTo>
                  <a:lnTo>
                    <a:pt x="276" y="324"/>
                  </a:lnTo>
                  <a:lnTo>
                    <a:pt x="284" y="324"/>
                  </a:lnTo>
                  <a:lnTo>
                    <a:pt x="292" y="320"/>
                  </a:lnTo>
                  <a:lnTo>
                    <a:pt x="300" y="312"/>
                  </a:lnTo>
                  <a:lnTo>
                    <a:pt x="308" y="308"/>
                  </a:lnTo>
                  <a:lnTo>
                    <a:pt x="316" y="308"/>
                  </a:lnTo>
                  <a:lnTo>
                    <a:pt x="324" y="304"/>
                  </a:lnTo>
                  <a:lnTo>
                    <a:pt x="332" y="300"/>
                  </a:lnTo>
                  <a:lnTo>
                    <a:pt x="340" y="300"/>
                  </a:lnTo>
                  <a:lnTo>
                    <a:pt x="348" y="300"/>
                  </a:lnTo>
                  <a:lnTo>
                    <a:pt x="352" y="292"/>
                  </a:lnTo>
                  <a:lnTo>
                    <a:pt x="360" y="292"/>
                  </a:lnTo>
                  <a:lnTo>
                    <a:pt x="368" y="288"/>
                  </a:lnTo>
                  <a:lnTo>
                    <a:pt x="376" y="284"/>
                  </a:lnTo>
                  <a:lnTo>
                    <a:pt x="384" y="284"/>
                  </a:lnTo>
                  <a:lnTo>
                    <a:pt x="392" y="284"/>
                  </a:lnTo>
                  <a:lnTo>
                    <a:pt x="404" y="284"/>
                  </a:lnTo>
                  <a:lnTo>
                    <a:pt x="412" y="284"/>
                  </a:lnTo>
                  <a:lnTo>
                    <a:pt x="420" y="284"/>
                  </a:lnTo>
                  <a:lnTo>
                    <a:pt x="432" y="280"/>
                  </a:lnTo>
                  <a:lnTo>
                    <a:pt x="440" y="280"/>
                  </a:lnTo>
                  <a:lnTo>
                    <a:pt x="448" y="280"/>
                  </a:lnTo>
                  <a:lnTo>
                    <a:pt x="464" y="280"/>
                  </a:lnTo>
                  <a:lnTo>
                    <a:pt x="472" y="280"/>
                  </a:lnTo>
                  <a:lnTo>
                    <a:pt x="480" y="280"/>
                  </a:lnTo>
                  <a:lnTo>
                    <a:pt x="492" y="280"/>
                  </a:lnTo>
                  <a:lnTo>
                    <a:pt x="504" y="280"/>
                  </a:lnTo>
                  <a:lnTo>
                    <a:pt x="512" y="280"/>
                  </a:lnTo>
                  <a:lnTo>
                    <a:pt x="520" y="280"/>
                  </a:lnTo>
                  <a:lnTo>
                    <a:pt x="528" y="280"/>
                  </a:lnTo>
                  <a:lnTo>
                    <a:pt x="536" y="280"/>
                  </a:lnTo>
                  <a:lnTo>
                    <a:pt x="544" y="280"/>
                  </a:lnTo>
                  <a:lnTo>
                    <a:pt x="552" y="280"/>
                  </a:lnTo>
                  <a:lnTo>
                    <a:pt x="560" y="280"/>
                  </a:lnTo>
                  <a:lnTo>
                    <a:pt x="568" y="280"/>
                  </a:lnTo>
                  <a:lnTo>
                    <a:pt x="576" y="280"/>
                  </a:lnTo>
                  <a:lnTo>
                    <a:pt x="588" y="280"/>
                  </a:lnTo>
                  <a:lnTo>
                    <a:pt x="596" y="280"/>
                  </a:lnTo>
                  <a:lnTo>
                    <a:pt x="608" y="280"/>
                  </a:lnTo>
                  <a:lnTo>
                    <a:pt x="616" y="280"/>
                  </a:lnTo>
                  <a:lnTo>
                    <a:pt x="624" y="284"/>
                  </a:lnTo>
                  <a:lnTo>
                    <a:pt x="632" y="284"/>
                  </a:lnTo>
                  <a:lnTo>
                    <a:pt x="640" y="288"/>
                  </a:lnTo>
                  <a:lnTo>
                    <a:pt x="648" y="288"/>
                  </a:lnTo>
                  <a:lnTo>
                    <a:pt x="656" y="292"/>
                  </a:lnTo>
                  <a:lnTo>
                    <a:pt x="664" y="292"/>
                  </a:lnTo>
                  <a:lnTo>
                    <a:pt x="672" y="292"/>
                  </a:lnTo>
                  <a:lnTo>
                    <a:pt x="680" y="296"/>
                  </a:lnTo>
                  <a:lnTo>
                    <a:pt x="688" y="300"/>
                  </a:lnTo>
                  <a:lnTo>
                    <a:pt x="696" y="300"/>
                  </a:lnTo>
                  <a:lnTo>
                    <a:pt x="708" y="300"/>
                  </a:lnTo>
                  <a:lnTo>
                    <a:pt x="716" y="304"/>
                  </a:lnTo>
                  <a:lnTo>
                    <a:pt x="724" y="304"/>
                  </a:lnTo>
                  <a:lnTo>
                    <a:pt x="732" y="304"/>
                  </a:lnTo>
                  <a:lnTo>
                    <a:pt x="744" y="308"/>
                  </a:lnTo>
                  <a:lnTo>
                    <a:pt x="752" y="308"/>
                  </a:lnTo>
                  <a:lnTo>
                    <a:pt x="760" y="308"/>
                  </a:lnTo>
                  <a:lnTo>
                    <a:pt x="768" y="308"/>
                  </a:lnTo>
                  <a:lnTo>
                    <a:pt x="776" y="308"/>
                  </a:lnTo>
                  <a:lnTo>
                    <a:pt x="784" y="304"/>
                  </a:lnTo>
                  <a:lnTo>
                    <a:pt x="792" y="300"/>
                  </a:lnTo>
                  <a:lnTo>
                    <a:pt x="800" y="296"/>
                  </a:lnTo>
                  <a:lnTo>
                    <a:pt x="812" y="296"/>
                  </a:lnTo>
                  <a:lnTo>
                    <a:pt x="832" y="296"/>
                  </a:lnTo>
                  <a:lnTo>
                    <a:pt x="840" y="296"/>
                  </a:lnTo>
                  <a:lnTo>
                    <a:pt x="848" y="296"/>
                  </a:lnTo>
                  <a:lnTo>
                    <a:pt x="856" y="296"/>
                  </a:lnTo>
                  <a:lnTo>
                    <a:pt x="868" y="292"/>
                  </a:lnTo>
                  <a:lnTo>
                    <a:pt x="876" y="292"/>
                  </a:lnTo>
                  <a:lnTo>
                    <a:pt x="888" y="288"/>
                  </a:lnTo>
                  <a:lnTo>
                    <a:pt x="896" y="288"/>
                  </a:lnTo>
                  <a:lnTo>
                    <a:pt x="904" y="288"/>
                  </a:lnTo>
                  <a:lnTo>
                    <a:pt x="912" y="288"/>
                  </a:lnTo>
                  <a:lnTo>
                    <a:pt x="924" y="288"/>
                  </a:lnTo>
                  <a:lnTo>
                    <a:pt x="932" y="288"/>
                  </a:lnTo>
                  <a:lnTo>
                    <a:pt x="940" y="288"/>
                  </a:lnTo>
                  <a:lnTo>
                    <a:pt x="948" y="288"/>
                  </a:lnTo>
                  <a:lnTo>
                    <a:pt x="956" y="288"/>
                  </a:lnTo>
                  <a:lnTo>
                    <a:pt x="964" y="288"/>
                  </a:lnTo>
                  <a:lnTo>
                    <a:pt x="972" y="288"/>
                  </a:lnTo>
                  <a:lnTo>
                    <a:pt x="984" y="288"/>
                  </a:lnTo>
                  <a:lnTo>
                    <a:pt x="996" y="292"/>
                  </a:lnTo>
                  <a:lnTo>
                    <a:pt x="1004" y="292"/>
                  </a:lnTo>
                  <a:lnTo>
                    <a:pt x="1012" y="292"/>
                  </a:lnTo>
                  <a:lnTo>
                    <a:pt x="1020" y="292"/>
                  </a:lnTo>
                  <a:lnTo>
                    <a:pt x="1028" y="292"/>
                  </a:lnTo>
                  <a:lnTo>
                    <a:pt x="1036" y="296"/>
                  </a:lnTo>
                  <a:lnTo>
                    <a:pt x="1044" y="296"/>
                  </a:lnTo>
                  <a:lnTo>
                    <a:pt x="1056" y="296"/>
                  </a:lnTo>
                  <a:lnTo>
                    <a:pt x="1068" y="296"/>
                  </a:lnTo>
                  <a:lnTo>
                    <a:pt x="1076" y="296"/>
                  </a:lnTo>
                  <a:lnTo>
                    <a:pt x="1084" y="296"/>
                  </a:lnTo>
                  <a:lnTo>
                    <a:pt x="1092" y="296"/>
                  </a:lnTo>
                  <a:lnTo>
                    <a:pt x="1100" y="300"/>
                  </a:lnTo>
                  <a:lnTo>
                    <a:pt x="1108" y="300"/>
                  </a:lnTo>
                  <a:lnTo>
                    <a:pt x="1116" y="300"/>
                  </a:lnTo>
                  <a:lnTo>
                    <a:pt x="1128" y="304"/>
                  </a:lnTo>
                  <a:lnTo>
                    <a:pt x="1140" y="304"/>
                  </a:lnTo>
                  <a:lnTo>
                    <a:pt x="1152" y="304"/>
                  </a:lnTo>
                  <a:lnTo>
                    <a:pt x="1160" y="304"/>
                  </a:lnTo>
                  <a:lnTo>
                    <a:pt x="1168" y="304"/>
                  </a:lnTo>
                  <a:lnTo>
                    <a:pt x="1176" y="304"/>
                  </a:lnTo>
                  <a:lnTo>
                    <a:pt x="1192" y="304"/>
                  </a:lnTo>
                  <a:lnTo>
                    <a:pt x="1208" y="304"/>
                  </a:lnTo>
                  <a:lnTo>
                    <a:pt x="1216" y="304"/>
                  </a:lnTo>
                  <a:lnTo>
                    <a:pt x="1224" y="304"/>
                  </a:lnTo>
                  <a:lnTo>
                    <a:pt x="1232" y="304"/>
                  </a:lnTo>
                  <a:lnTo>
                    <a:pt x="1240" y="304"/>
                  </a:lnTo>
                  <a:lnTo>
                    <a:pt x="1248" y="308"/>
                  </a:lnTo>
                  <a:lnTo>
                    <a:pt x="1256" y="308"/>
                  </a:lnTo>
                  <a:lnTo>
                    <a:pt x="1264" y="312"/>
                  </a:lnTo>
                  <a:lnTo>
                    <a:pt x="1272" y="312"/>
                  </a:lnTo>
                  <a:lnTo>
                    <a:pt x="1280" y="316"/>
                  </a:lnTo>
                  <a:lnTo>
                    <a:pt x="1288" y="316"/>
                  </a:lnTo>
                  <a:lnTo>
                    <a:pt x="1296" y="316"/>
                  </a:lnTo>
                  <a:lnTo>
                    <a:pt x="1304" y="316"/>
                  </a:lnTo>
                  <a:lnTo>
                    <a:pt x="1312" y="312"/>
                  </a:lnTo>
                  <a:lnTo>
                    <a:pt x="1320" y="312"/>
                  </a:lnTo>
                  <a:lnTo>
                    <a:pt x="1328" y="312"/>
                  </a:lnTo>
                  <a:lnTo>
                    <a:pt x="1336" y="308"/>
                  </a:lnTo>
                  <a:lnTo>
                    <a:pt x="1344" y="308"/>
                  </a:lnTo>
                  <a:lnTo>
                    <a:pt x="1352" y="308"/>
                  </a:lnTo>
                  <a:lnTo>
                    <a:pt x="1360" y="308"/>
                  </a:lnTo>
                  <a:lnTo>
                    <a:pt x="1368" y="308"/>
                  </a:lnTo>
                  <a:lnTo>
                    <a:pt x="1376" y="308"/>
                  </a:lnTo>
                  <a:lnTo>
                    <a:pt x="1392" y="308"/>
                  </a:lnTo>
                  <a:lnTo>
                    <a:pt x="1412" y="308"/>
                  </a:lnTo>
                  <a:lnTo>
                    <a:pt x="1420" y="308"/>
                  </a:lnTo>
                  <a:lnTo>
                    <a:pt x="1432" y="308"/>
                  </a:lnTo>
                  <a:lnTo>
                    <a:pt x="1440" y="308"/>
                  </a:lnTo>
                  <a:lnTo>
                    <a:pt x="1448" y="308"/>
                  </a:lnTo>
                  <a:lnTo>
                    <a:pt x="1456" y="308"/>
                  </a:lnTo>
                  <a:lnTo>
                    <a:pt x="1464" y="308"/>
                  </a:lnTo>
                  <a:lnTo>
                    <a:pt x="1472" y="308"/>
                  </a:lnTo>
                  <a:lnTo>
                    <a:pt x="1484" y="308"/>
                  </a:lnTo>
                  <a:lnTo>
                    <a:pt x="1496" y="308"/>
                  </a:lnTo>
                  <a:lnTo>
                    <a:pt x="1504" y="308"/>
                  </a:lnTo>
                  <a:lnTo>
                    <a:pt x="1512" y="308"/>
                  </a:lnTo>
                  <a:lnTo>
                    <a:pt x="1520" y="304"/>
                  </a:lnTo>
                  <a:lnTo>
                    <a:pt x="1528" y="304"/>
                  </a:lnTo>
                  <a:lnTo>
                    <a:pt x="1536" y="304"/>
                  </a:lnTo>
                  <a:lnTo>
                    <a:pt x="1548" y="304"/>
                  </a:lnTo>
                  <a:lnTo>
                    <a:pt x="1556" y="300"/>
                  </a:lnTo>
                  <a:lnTo>
                    <a:pt x="1564" y="300"/>
                  </a:lnTo>
                  <a:lnTo>
                    <a:pt x="1572" y="296"/>
                  </a:lnTo>
                  <a:lnTo>
                    <a:pt x="1580" y="296"/>
                  </a:lnTo>
                  <a:lnTo>
                    <a:pt x="1592" y="292"/>
                  </a:lnTo>
                  <a:lnTo>
                    <a:pt x="1600" y="292"/>
                  </a:lnTo>
                  <a:lnTo>
                    <a:pt x="1608" y="292"/>
                  </a:lnTo>
                  <a:lnTo>
                    <a:pt x="1616" y="292"/>
                  </a:lnTo>
                  <a:lnTo>
                    <a:pt x="1624" y="292"/>
                  </a:lnTo>
                  <a:lnTo>
                    <a:pt x="1632" y="292"/>
                  </a:lnTo>
                  <a:lnTo>
                    <a:pt x="1636" y="300"/>
                  </a:lnTo>
                  <a:lnTo>
                    <a:pt x="1644" y="300"/>
                  </a:lnTo>
                  <a:lnTo>
                    <a:pt x="1652" y="304"/>
                  </a:lnTo>
                  <a:lnTo>
                    <a:pt x="1660" y="300"/>
                  </a:lnTo>
                  <a:lnTo>
                    <a:pt x="1668" y="300"/>
                  </a:lnTo>
                  <a:lnTo>
                    <a:pt x="1676" y="296"/>
                  </a:lnTo>
                  <a:lnTo>
                    <a:pt x="1684" y="296"/>
                  </a:lnTo>
                  <a:lnTo>
                    <a:pt x="1692" y="296"/>
                  </a:lnTo>
                  <a:lnTo>
                    <a:pt x="1700" y="292"/>
                  </a:lnTo>
                  <a:lnTo>
                    <a:pt x="1716" y="292"/>
                  </a:lnTo>
                  <a:lnTo>
                    <a:pt x="1724" y="292"/>
                  </a:lnTo>
                  <a:lnTo>
                    <a:pt x="1732" y="292"/>
                  </a:lnTo>
                  <a:lnTo>
                    <a:pt x="1740" y="292"/>
                  </a:lnTo>
                  <a:lnTo>
                    <a:pt x="1748" y="292"/>
                  </a:lnTo>
                  <a:lnTo>
                    <a:pt x="1756" y="288"/>
                  </a:lnTo>
                  <a:lnTo>
                    <a:pt x="1764" y="288"/>
                  </a:lnTo>
                  <a:lnTo>
                    <a:pt x="1772" y="288"/>
                  </a:lnTo>
                  <a:lnTo>
                    <a:pt x="1780" y="284"/>
                  </a:lnTo>
                  <a:lnTo>
                    <a:pt x="1788" y="284"/>
                  </a:lnTo>
                  <a:lnTo>
                    <a:pt x="1796" y="284"/>
                  </a:lnTo>
                  <a:lnTo>
                    <a:pt x="1804" y="284"/>
                  </a:lnTo>
                  <a:lnTo>
                    <a:pt x="1816" y="284"/>
                  </a:lnTo>
                  <a:lnTo>
                    <a:pt x="1824" y="284"/>
                  </a:lnTo>
                  <a:lnTo>
                    <a:pt x="1832" y="284"/>
                  </a:lnTo>
                  <a:lnTo>
                    <a:pt x="1840" y="284"/>
                  </a:lnTo>
                  <a:lnTo>
                    <a:pt x="1848" y="284"/>
                  </a:lnTo>
                  <a:lnTo>
                    <a:pt x="1868" y="284"/>
                  </a:lnTo>
                  <a:lnTo>
                    <a:pt x="1880" y="284"/>
                  </a:lnTo>
                  <a:lnTo>
                    <a:pt x="1888" y="284"/>
                  </a:lnTo>
                  <a:lnTo>
                    <a:pt x="1896" y="284"/>
                  </a:lnTo>
                  <a:lnTo>
                    <a:pt x="1904" y="284"/>
                  </a:lnTo>
                  <a:lnTo>
                    <a:pt x="1912" y="284"/>
                  </a:lnTo>
                  <a:lnTo>
                    <a:pt x="1920" y="280"/>
                  </a:lnTo>
                  <a:lnTo>
                    <a:pt x="1928" y="280"/>
                  </a:lnTo>
                  <a:lnTo>
                    <a:pt x="1936" y="284"/>
                  </a:lnTo>
                  <a:lnTo>
                    <a:pt x="1944" y="284"/>
                  </a:lnTo>
                  <a:lnTo>
                    <a:pt x="1952" y="284"/>
                  </a:lnTo>
                  <a:lnTo>
                    <a:pt x="1960" y="288"/>
                  </a:lnTo>
                  <a:lnTo>
                    <a:pt x="1968" y="288"/>
                  </a:lnTo>
                  <a:lnTo>
                    <a:pt x="1976" y="288"/>
                  </a:lnTo>
                  <a:lnTo>
                    <a:pt x="1988" y="288"/>
                  </a:lnTo>
                  <a:lnTo>
                    <a:pt x="1996" y="292"/>
                  </a:lnTo>
                  <a:lnTo>
                    <a:pt x="2004" y="292"/>
                  </a:lnTo>
                  <a:lnTo>
                    <a:pt x="2012" y="292"/>
                  </a:lnTo>
                  <a:lnTo>
                    <a:pt x="2020" y="292"/>
                  </a:lnTo>
                  <a:lnTo>
                    <a:pt x="2028" y="292"/>
                  </a:lnTo>
                  <a:lnTo>
                    <a:pt x="2036" y="288"/>
                  </a:lnTo>
                  <a:lnTo>
                    <a:pt x="2044" y="288"/>
                  </a:lnTo>
                  <a:lnTo>
                    <a:pt x="2052" y="288"/>
                  </a:lnTo>
                  <a:lnTo>
                    <a:pt x="2060" y="288"/>
                  </a:lnTo>
                  <a:lnTo>
                    <a:pt x="2072" y="288"/>
                  </a:lnTo>
                  <a:lnTo>
                    <a:pt x="2080" y="288"/>
                  </a:lnTo>
                  <a:lnTo>
                    <a:pt x="2096" y="288"/>
                  </a:lnTo>
                  <a:lnTo>
                    <a:pt x="2104" y="288"/>
                  </a:lnTo>
                  <a:lnTo>
                    <a:pt x="2112" y="288"/>
                  </a:lnTo>
                  <a:lnTo>
                    <a:pt x="2120" y="288"/>
                  </a:lnTo>
                  <a:lnTo>
                    <a:pt x="2140" y="292"/>
                  </a:lnTo>
                  <a:lnTo>
                    <a:pt x="2148" y="292"/>
                  </a:lnTo>
                  <a:lnTo>
                    <a:pt x="2156" y="296"/>
                  </a:lnTo>
                  <a:lnTo>
                    <a:pt x="2164" y="296"/>
                  </a:lnTo>
                  <a:lnTo>
                    <a:pt x="2172" y="296"/>
                  </a:lnTo>
                  <a:lnTo>
                    <a:pt x="2180" y="296"/>
                  </a:lnTo>
                  <a:lnTo>
                    <a:pt x="2188" y="296"/>
                  </a:lnTo>
                  <a:lnTo>
                    <a:pt x="2200" y="300"/>
                  </a:lnTo>
                  <a:lnTo>
                    <a:pt x="2208" y="300"/>
                  </a:lnTo>
                  <a:lnTo>
                    <a:pt x="2216" y="300"/>
                  </a:lnTo>
                  <a:lnTo>
                    <a:pt x="2224" y="300"/>
                  </a:lnTo>
                  <a:lnTo>
                    <a:pt x="2236" y="300"/>
                  </a:lnTo>
                  <a:lnTo>
                    <a:pt x="2248" y="300"/>
                  </a:lnTo>
                  <a:lnTo>
                    <a:pt x="2256" y="296"/>
                  </a:lnTo>
                  <a:lnTo>
                    <a:pt x="2264" y="300"/>
                  </a:lnTo>
                  <a:lnTo>
                    <a:pt x="2272" y="300"/>
                  </a:lnTo>
                  <a:lnTo>
                    <a:pt x="2280" y="300"/>
                  </a:lnTo>
                  <a:lnTo>
                    <a:pt x="2292" y="300"/>
                  </a:lnTo>
                  <a:lnTo>
                    <a:pt x="2300" y="300"/>
                  </a:lnTo>
                  <a:lnTo>
                    <a:pt x="2308" y="300"/>
                  </a:lnTo>
                  <a:lnTo>
                    <a:pt x="2316" y="300"/>
                  </a:lnTo>
                  <a:lnTo>
                    <a:pt x="2324" y="300"/>
                  </a:lnTo>
                  <a:lnTo>
                    <a:pt x="2340" y="304"/>
                  </a:lnTo>
                  <a:lnTo>
                    <a:pt x="2348" y="304"/>
                  </a:lnTo>
                  <a:lnTo>
                    <a:pt x="2356" y="304"/>
                  </a:lnTo>
                  <a:lnTo>
                    <a:pt x="2364" y="304"/>
                  </a:lnTo>
                  <a:lnTo>
                    <a:pt x="2372" y="308"/>
                  </a:lnTo>
                  <a:lnTo>
                    <a:pt x="2380" y="308"/>
                  </a:lnTo>
                  <a:lnTo>
                    <a:pt x="2388" y="308"/>
                  </a:lnTo>
                  <a:lnTo>
                    <a:pt x="2400" y="308"/>
                  </a:lnTo>
                  <a:lnTo>
                    <a:pt x="2408" y="308"/>
                  </a:lnTo>
                  <a:lnTo>
                    <a:pt x="2416" y="312"/>
                  </a:lnTo>
                  <a:lnTo>
                    <a:pt x="2424" y="316"/>
                  </a:lnTo>
                  <a:lnTo>
                    <a:pt x="2424" y="324"/>
                  </a:lnTo>
                  <a:lnTo>
                    <a:pt x="2432" y="332"/>
                  </a:lnTo>
                  <a:lnTo>
                    <a:pt x="2436" y="340"/>
                  </a:lnTo>
                  <a:lnTo>
                    <a:pt x="2444" y="344"/>
                  </a:lnTo>
                  <a:lnTo>
                    <a:pt x="2444" y="352"/>
                  </a:lnTo>
                  <a:lnTo>
                    <a:pt x="2448" y="360"/>
                  </a:lnTo>
                  <a:lnTo>
                    <a:pt x="2452" y="368"/>
                  </a:lnTo>
                  <a:lnTo>
                    <a:pt x="2456" y="376"/>
                  </a:lnTo>
                  <a:lnTo>
                    <a:pt x="2460" y="384"/>
                  </a:lnTo>
                  <a:lnTo>
                    <a:pt x="2464" y="392"/>
                  </a:lnTo>
                  <a:lnTo>
                    <a:pt x="2468" y="400"/>
                  </a:lnTo>
                  <a:lnTo>
                    <a:pt x="2472" y="408"/>
                  </a:lnTo>
                  <a:lnTo>
                    <a:pt x="2476" y="416"/>
                  </a:lnTo>
                  <a:lnTo>
                    <a:pt x="2480" y="424"/>
                  </a:lnTo>
                  <a:lnTo>
                    <a:pt x="2488" y="428"/>
                  </a:lnTo>
                  <a:lnTo>
                    <a:pt x="2492" y="436"/>
                  </a:lnTo>
                  <a:lnTo>
                    <a:pt x="2500" y="444"/>
                  </a:lnTo>
                  <a:lnTo>
                    <a:pt x="2504" y="452"/>
                  </a:lnTo>
                  <a:lnTo>
                    <a:pt x="2508" y="460"/>
                  </a:lnTo>
                  <a:lnTo>
                    <a:pt x="2512" y="468"/>
                  </a:lnTo>
                  <a:lnTo>
                    <a:pt x="2512" y="476"/>
                  </a:lnTo>
                  <a:lnTo>
                    <a:pt x="2512" y="484"/>
                  </a:lnTo>
                  <a:lnTo>
                    <a:pt x="2512" y="492"/>
                  </a:lnTo>
                  <a:lnTo>
                    <a:pt x="2512" y="500"/>
                  </a:lnTo>
                  <a:lnTo>
                    <a:pt x="2512" y="508"/>
                  </a:lnTo>
                  <a:lnTo>
                    <a:pt x="2516" y="516"/>
                  </a:lnTo>
                  <a:lnTo>
                    <a:pt x="2516" y="524"/>
                  </a:lnTo>
                  <a:lnTo>
                    <a:pt x="2516" y="532"/>
                  </a:lnTo>
                  <a:lnTo>
                    <a:pt x="2516" y="540"/>
                  </a:lnTo>
                  <a:lnTo>
                    <a:pt x="2516" y="548"/>
                  </a:lnTo>
                  <a:lnTo>
                    <a:pt x="2516" y="556"/>
                  </a:lnTo>
                  <a:lnTo>
                    <a:pt x="2516" y="564"/>
                  </a:lnTo>
                  <a:lnTo>
                    <a:pt x="2520" y="572"/>
                  </a:lnTo>
                  <a:lnTo>
                    <a:pt x="2520" y="580"/>
                  </a:lnTo>
                  <a:lnTo>
                    <a:pt x="2520" y="588"/>
                  </a:lnTo>
                  <a:lnTo>
                    <a:pt x="2520" y="596"/>
                  </a:lnTo>
                  <a:lnTo>
                    <a:pt x="2520" y="604"/>
                  </a:lnTo>
                  <a:lnTo>
                    <a:pt x="2520" y="612"/>
                  </a:lnTo>
                  <a:lnTo>
                    <a:pt x="2520" y="620"/>
                  </a:lnTo>
                  <a:lnTo>
                    <a:pt x="2520" y="628"/>
                  </a:lnTo>
                  <a:lnTo>
                    <a:pt x="2520" y="636"/>
                  </a:lnTo>
                  <a:lnTo>
                    <a:pt x="2520" y="644"/>
                  </a:lnTo>
                  <a:lnTo>
                    <a:pt x="2520" y="652"/>
                  </a:lnTo>
                  <a:lnTo>
                    <a:pt x="2520" y="660"/>
                  </a:lnTo>
                  <a:lnTo>
                    <a:pt x="2516" y="668"/>
                  </a:lnTo>
                  <a:lnTo>
                    <a:pt x="2516" y="676"/>
                  </a:lnTo>
                  <a:lnTo>
                    <a:pt x="2516" y="684"/>
                  </a:lnTo>
                  <a:lnTo>
                    <a:pt x="2516" y="692"/>
                  </a:lnTo>
                  <a:lnTo>
                    <a:pt x="2516" y="700"/>
                  </a:lnTo>
                  <a:lnTo>
                    <a:pt x="2516" y="708"/>
                  </a:lnTo>
                  <a:lnTo>
                    <a:pt x="2520" y="728"/>
                  </a:lnTo>
                  <a:lnTo>
                    <a:pt x="2520" y="736"/>
                  </a:lnTo>
                  <a:lnTo>
                    <a:pt x="2520" y="744"/>
                  </a:lnTo>
                  <a:lnTo>
                    <a:pt x="2520" y="752"/>
                  </a:lnTo>
                  <a:lnTo>
                    <a:pt x="2520" y="760"/>
                  </a:lnTo>
                  <a:lnTo>
                    <a:pt x="2520" y="768"/>
                  </a:lnTo>
                  <a:lnTo>
                    <a:pt x="2520" y="776"/>
                  </a:lnTo>
                  <a:lnTo>
                    <a:pt x="2520" y="784"/>
                  </a:lnTo>
                  <a:lnTo>
                    <a:pt x="2524" y="792"/>
                  </a:lnTo>
                  <a:lnTo>
                    <a:pt x="2524" y="800"/>
                  </a:lnTo>
                  <a:lnTo>
                    <a:pt x="2524" y="808"/>
                  </a:lnTo>
                  <a:lnTo>
                    <a:pt x="2528" y="816"/>
                  </a:lnTo>
                  <a:lnTo>
                    <a:pt x="2528" y="824"/>
                  </a:lnTo>
                  <a:lnTo>
                    <a:pt x="2528" y="832"/>
                  </a:lnTo>
                  <a:lnTo>
                    <a:pt x="2528" y="840"/>
                  </a:lnTo>
                  <a:lnTo>
                    <a:pt x="2528" y="848"/>
                  </a:lnTo>
                  <a:lnTo>
                    <a:pt x="2528" y="856"/>
                  </a:lnTo>
                  <a:lnTo>
                    <a:pt x="2528" y="868"/>
                  </a:lnTo>
                  <a:lnTo>
                    <a:pt x="2528" y="876"/>
                  </a:lnTo>
                  <a:lnTo>
                    <a:pt x="2528" y="884"/>
                  </a:lnTo>
                  <a:lnTo>
                    <a:pt x="2540" y="892"/>
                  </a:lnTo>
                  <a:lnTo>
                    <a:pt x="2548" y="892"/>
                  </a:lnTo>
                  <a:lnTo>
                    <a:pt x="2556" y="892"/>
                  </a:lnTo>
                  <a:lnTo>
                    <a:pt x="2564" y="892"/>
                  </a:lnTo>
                  <a:lnTo>
                    <a:pt x="2572" y="888"/>
                  </a:lnTo>
                  <a:lnTo>
                    <a:pt x="2580" y="888"/>
                  </a:lnTo>
                  <a:lnTo>
                    <a:pt x="2592" y="888"/>
                  </a:lnTo>
                  <a:lnTo>
                    <a:pt x="2604" y="888"/>
                  </a:lnTo>
                  <a:lnTo>
                    <a:pt x="2612" y="888"/>
                  </a:lnTo>
                  <a:lnTo>
                    <a:pt x="2620" y="884"/>
                  </a:lnTo>
                  <a:lnTo>
                    <a:pt x="2632" y="884"/>
                  </a:lnTo>
                  <a:lnTo>
                    <a:pt x="2640" y="884"/>
                  </a:lnTo>
                  <a:lnTo>
                    <a:pt x="2648" y="880"/>
                  </a:lnTo>
                  <a:lnTo>
                    <a:pt x="2656" y="880"/>
                  </a:lnTo>
                  <a:lnTo>
                    <a:pt x="2664" y="876"/>
                  </a:lnTo>
                  <a:lnTo>
                    <a:pt x="2672" y="876"/>
                  </a:lnTo>
                  <a:lnTo>
                    <a:pt x="2680" y="872"/>
                  </a:lnTo>
                  <a:lnTo>
                    <a:pt x="2688" y="872"/>
                  </a:lnTo>
                  <a:lnTo>
                    <a:pt x="2704" y="864"/>
                  </a:lnTo>
                  <a:lnTo>
                    <a:pt x="2716" y="864"/>
                  </a:lnTo>
                  <a:lnTo>
                    <a:pt x="2728" y="860"/>
                  </a:lnTo>
                  <a:lnTo>
                    <a:pt x="2736" y="860"/>
                  </a:lnTo>
                  <a:lnTo>
                    <a:pt x="2744" y="860"/>
                  </a:lnTo>
                  <a:lnTo>
                    <a:pt x="2748" y="852"/>
                  </a:lnTo>
                  <a:lnTo>
                    <a:pt x="2752" y="844"/>
                  </a:lnTo>
                  <a:lnTo>
                    <a:pt x="2760" y="832"/>
                  </a:lnTo>
                  <a:lnTo>
                    <a:pt x="2764" y="820"/>
                  </a:lnTo>
                  <a:lnTo>
                    <a:pt x="2764" y="812"/>
                  </a:lnTo>
                  <a:lnTo>
                    <a:pt x="2768" y="804"/>
                  </a:lnTo>
                  <a:lnTo>
                    <a:pt x="2776" y="792"/>
                  </a:lnTo>
                  <a:lnTo>
                    <a:pt x="2784" y="776"/>
                  </a:lnTo>
                  <a:lnTo>
                    <a:pt x="2792" y="764"/>
                  </a:lnTo>
                  <a:lnTo>
                    <a:pt x="2792" y="752"/>
                  </a:lnTo>
                  <a:lnTo>
                    <a:pt x="2792" y="744"/>
                  </a:lnTo>
                  <a:lnTo>
                    <a:pt x="2792" y="736"/>
                  </a:lnTo>
                  <a:lnTo>
                    <a:pt x="2792" y="728"/>
                  </a:lnTo>
                  <a:lnTo>
                    <a:pt x="2792" y="720"/>
                  </a:lnTo>
                  <a:lnTo>
                    <a:pt x="2792" y="712"/>
                  </a:lnTo>
                  <a:lnTo>
                    <a:pt x="2792" y="704"/>
                  </a:lnTo>
                  <a:lnTo>
                    <a:pt x="2792" y="696"/>
                  </a:lnTo>
                  <a:lnTo>
                    <a:pt x="2792" y="688"/>
                  </a:lnTo>
                  <a:lnTo>
                    <a:pt x="2792" y="680"/>
                  </a:lnTo>
                  <a:lnTo>
                    <a:pt x="2792" y="672"/>
                  </a:lnTo>
                  <a:lnTo>
                    <a:pt x="2792" y="664"/>
                  </a:lnTo>
                  <a:lnTo>
                    <a:pt x="2792" y="656"/>
                  </a:lnTo>
                  <a:lnTo>
                    <a:pt x="2792" y="644"/>
                  </a:lnTo>
                  <a:lnTo>
                    <a:pt x="2792" y="632"/>
                  </a:lnTo>
                  <a:lnTo>
                    <a:pt x="2792" y="620"/>
                  </a:lnTo>
                  <a:lnTo>
                    <a:pt x="2792" y="604"/>
                  </a:lnTo>
                  <a:lnTo>
                    <a:pt x="2792" y="592"/>
                  </a:lnTo>
                  <a:lnTo>
                    <a:pt x="2792" y="580"/>
                  </a:lnTo>
                  <a:lnTo>
                    <a:pt x="2792" y="572"/>
                  </a:lnTo>
                  <a:lnTo>
                    <a:pt x="2792" y="560"/>
                  </a:lnTo>
                  <a:lnTo>
                    <a:pt x="2792" y="544"/>
                  </a:lnTo>
                  <a:lnTo>
                    <a:pt x="2792" y="532"/>
                  </a:lnTo>
                  <a:lnTo>
                    <a:pt x="2792" y="520"/>
                  </a:lnTo>
                  <a:lnTo>
                    <a:pt x="2792" y="508"/>
                  </a:lnTo>
                  <a:lnTo>
                    <a:pt x="2792" y="496"/>
                  </a:lnTo>
                  <a:lnTo>
                    <a:pt x="2792" y="484"/>
                  </a:lnTo>
                  <a:lnTo>
                    <a:pt x="2792" y="464"/>
                  </a:lnTo>
                  <a:lnTo>
                    <a:pt x="2792" y="452"/>
                  </a:lnTo>
                  <a:lnTo>
                    <a:pt x="2792" y="440"/>
                  </a:lnTo>
                  <a:lnTo>
                    <a:pt x="2792" y="428"/>
                  </a:lnTo>
                  <a:lnTo>
                    <a:pt x="2792" y="412"/>
                  </a:lnTo>
                  <a:lnTo>
                    <a:pt x="2792" y="400"/>
                  </a:lnTo>
                  <a:lnTo>
                    <a:pt x="2792" y="388"/>
                  </a:lnTo>
                  <a:lnTo>
                    <a:pt x="2792" y="376"/>
                  </a:lnTo>
                  <a:lnTo>
                    <a:pt x="2792" y="360"/>
                  </a:lnTo>
                  <a:lnTo>
                    <a:pt x="2792" y="348"/>
                  </a:lnTo>
                  <a:lnTo>
                    <a:pt x="2792" y="332"/>
                  </a:lnTo>
                  <a:lnTo>
                    <a:pt x="2792" y="312"/>
                  </a:lnTo>
                  <a:lnTo>
                    <a:pt x="2792" y="300"/>
                  </a:lnTo>
                  <a:lnTo>
                    <a:pt x="2792" y="284"/>
                  </a:lnTo>
                  <a:lnTo>
                    <a:pt x="2792" y="264"/>
                  </a:lnTo>
                  <a:lnTo>
                    <a:pt x="2792" y="256"/>
                  </a:lnTo>
                  <a:lnTo>
                    <a:pt x="2792" y="244"/>
                  </a:lnTo>
                  <a:lnTo>
                    <a:pt x="2792" y="236"/>
                  </a:lnTo>
                  <a:lnTo>
                    <a:pt x="2792" y="220"/>
                  </a:lnTo>
                  <a:lnTo>
                    <a:pt x="2792" y="208"/>
                  </a:lnTo>
                  <a:lnTo>
                    <a:pt x="2792" y="196"/>
                  </a:lnTo>
                  <a:lnTo>
                    <a:pt x="2792" y="188"/>
                  </a:lnTo>
                  <a:lnTo>
                    <a:pt x="2792" y="176"/>
                  </a:lnTo>
                  <a:lnTo>
                    <a:pt x="2792" y="164"/>
                  </a:lnTo>
                  <a:lnTo>
                    <a:pt x="2792" y="156"/>
                  </a:lnTo>
                  <a:lnTo>
                    <a:pt x="2792" y="144"/>
                  </a:lnTo>
                  <a:lnTo>
                    <a:pt x="2792" y="136"/>
                  </a:lnTo>
                  <a:lnTo>
                    <a:pt x="2792" y="124"/>
                  </a:lnTo>
                  <a:lnTo>
                    <a:pt x="2792" y="116"/>
                  </a:lnTo>
                  <a:lnTo>
                    <a:pt x="2792" y="108"/>
                  </a:lnTo>
                  <a:lnTo>
                    <a:pt x="2792" y="100"/>
                  </a:lnTo>
                  <a:lnTo>
                    <a:pt x="2792" y="92"/>
                  </a:lnTo>
                  <a:lnTo>
                    <a:pt x="2788" y="84"/>
                  </a:lnTo>
                  <a:lnTo>
                    <a:pt x="2788" y="76"/>
                  </a:lnTo>
                  <a:lnTo>
                    <a:pt x="2788" y="68"/>
                  </a:lnTo>
                  <a:lnTo>
                    <a:pt x="2784" y="60"/>
                  </a:lnTo>
                  <a:lnTo>
                    <a:pt x="2780" y="52"/>
                  </a:lnTo>
                  <a:lnTo>
                    <a:pt x="2772" y="44"/>
                  </a:lnTo>
                  <a:lnTo>
                    <a:pt x="2764" y="36"/>
                  </a:lnTo>
                  <a:lnTo>
                    <a:pt x="2756" y="32"/>
                  </a:lnTo>
                  <a:lnTo>
                    <a:pt x="2748" y="32"/>
                  </a:lnTo>
                  <a:lnTo>
                    <a:pt x="2740" y="28"/>
                  </a:lnTo>
                  <a:lnTo>
                    <a:pt x="2732" y="24"/>
                  </a:lnTo>
                  <a:lnTo>
                    <a:pt x="2724" y="24"/>
                  </a:lnTo>
                  <a:lnTo>
                    <a:pt x="2716" y="20"/>
                  </a:lnTo>
                  <a:lnTo>
                    <a:pt x="2708" y="16"/>
                  </a:lnTo>
                  <a:lnTo>
                    <a:pt x="2700" y="16"/>
                  </a:lnTo>
                  <a:lnTo>
                    <a:pt x="2688" y="12"/>
                  </a:lnTo>
                  <a:lnTo>
                    <a:pt x="2680" y="12"/>
                  </a:lnTo>
                  <a:lnTo>
                    <a:pt x="2668" y="12"/>
                  </a:lnTo>
                  <a:lnTo>
                    <a:pt x="2652" y="12"/>
                  </a:lnTo>
                  <a:lnTo>
                    <a:pt x="2640" y="12"/>
                  </a:lnTo>
                  <a:lnTo>
                    <a:pt x="2632" y="12"/>
                  </a:lnTo>
                  <a:lnTo>
                    <a:pt x="2624" y="12"/>
                  </a:lnTo>
                  <a:lnTo>
                    <a:pt x="2616" y="12"/>
                  </a:lnTo>
                  <a:lnTo>
                    <a:pt x="2604" y="12"/>
                  </a:lnTo>
                  <a:lnTo>
                    <a:pt x="2592" y="16"/>
                  </a:lnTo>
                  <a:lnTo>
                    <a:pt x="2580" y="16"/>
                  </a:lnTo>
                  <a:lnTo>
                    <a:pt x="2568" y="16"/>
                  </a:lnTo>
                  <a:lnTo>
                    <a:pt x="2556" y="16"/>
                  </a:lnTo>
                  <a:lnTo>
                    <a:pt x="2548" y="20"/>
                  </a:lnTo>
                  <a:lnTo>
                    <a:pt x="2536" y="20"/>
                  </a:lnTo>
                  <a:lnTo>
                    <a:pt x="2524" y="20"/>
                  </a:lnTo>
                  <a:lnTo>
                    <a:pt x="2512" y="20"/>
                  </a:lnTo>
                  <a:lnTo>
                    <a:pt x="2504" y="24"/>
                  </a:lnTo>
                  <a:lnTo>
                    <a:pt x="2496" y="24"/>
                  </a:lnTo>
                  <a:lnTo>
                    <a:pt x="2484" y="28"/>
                  </a:lnTo>
                  <a:lnTo>
                    <a:pt x="2472" y="28"/>
                  </a:lnTo>
                  <a:lnTo>
                    <a:pt x="2460" y="32"/>
                  </a:lnTo>
                  <a:lnTo>
                    <a:pt x="2452" y="36"/>
                  </a:lnTo>
                  <a:lnTo>
                    <a:pt x="2444" y="36"/>
                  </a:lnTo>
                  <a:lnTo>
                    <a:pt x="2432" y="36"/>
                  </a:lnTo>
                  <a:lnTo>
                    <a:pt x="2424" y="36"/>
                  </a:lnTo>
                  <a:lnTo>
                    <a:pt x="2416" y="36"/>
                  </a:lnTo>
                  <a:lnTo>
                    <a:pt x="2404" y="36"/>
                  </a:lnTo>
                  <a:lnTo>
                    <a:pt x="2396" y="32"/>
                  </a:lnTo>
                  <a:lnTo>
                    <a:pt x="2388" y="32"/>
                  </a:lnTo>
                  <a:lnTo>
                    <a:pt x="2380" y="28"/>
                  </a:lnTo>
                  <a:lnTo>
                    <a:pt x="2372" y="28"/>
                  </a:lnTo>
                  <a:lnTo>
                    <a:pt x="2356" y="28"/>
                  </a:lnTo>
                  <a:lnTo>
                    <a:pt x="2348" y="28"/>
                  </a:lnTo>
                  <a:lnTo>
                    <a:pt x="2328" y="28"/>
                  </a:lnTo>
                  <a:lnTo>
                    <a:pt x="2316" y="24"/>
                  </a:lnTo>
                  <a:lnTo>
                    <a:pt x="2300" y="24"/>
                  </a:lnTo>
                  <a:lnTo>
                    <a:pt x="2292" y="20"/>
                  </a:lnTo>
                  <a:lnTo>
                    <a:pt x="2284" y="20"/>
                  </a:lnTo>
                  <a:lnTo>
                    <a:pt x="2276" y="20"/>
                  </a:lnTo>
                  <a:lnTo>
                    <a:pt x="2264" y="16"/>
                  </a:lnTo>
                  <a:lnTo>
                    <a:pt x="2252" y="16"/>
                  </a:lnTo>
                  <a:lnTo>
                    <a:pt x="2240" y="16"/>
                  </a:lnTo>
                  <a:lnTo>
                    <a:pt x="2228" y="16"/>
                  </a:lnTo>
                  <a:lnTo>
                    <a:pt x="2220" y="12"/>
                  </a:lnTo>
                  <a:lnTo>
                    <a:pt x="2208" y="12"/>
                  </a:lnTo>
                  <a:lnTo>
                    <a:pt x="2200" y="12"/>
                  </a:lnTo>
                  <a:lnTo>
                    <a:pt x="2192" y="12"/>
                  </a:lnTo>
                  <a:lnTo>
                    <a:pt x="2184" y="12"/>
                  </a:lnTo>
                  <a:lnTo>
                    <a:pt x="2176" y="8"/>
                  </a:lnTo>
                  <a:lnTo>
                    <a:pt x="2164" y="8"/>
                  </a:lnTo>
                  <a:lnTo>
                    <a:pt x="2156" y="8"/>
                  </a:lnTo>
                  <a:lnTo>
                    <a:pt x="2148" y="8"/>
                  </a:lnTo>
                  <a:lnTo>
                    <a:pt x="2140" y="8"/>
                  </a:lnTo>
                  <a:lnTo>
                    <a:pt x="2128" y="8"/>
                  </a:lnTo>
                  <a:lnTo>
                    <a:pt x="2116" y="8"/>
                  </a:lnTo>
                  <a:lnTo>
                    <a:pt x="2108" y="8"/>
                  </a:lnTo>
                  <a:lnTo>
                    <a:pt x="2100" y="12"/>
                  </a:lnTo>
                  <a:lnTo>
                    <a:pt x="2080" y="16"/>
                  </a:lnTo>
                  <a:lnTo>
                    <a:pt x="2068" y="20"/>
                  </a:lnTo>
                  <a:lnTo>
                    <a:pt x="2056" y="20"/>
                  </a:lnTo>
                  <a:lnTo>
                    <a:pt x="2044" y="20"/>
                  </a:lnTo>
                  <a:lnTo>
                    <a:pt x="2036" y="20"/>
                  </a:lnTo>
                  <a:lnTo>
                    <a:pt x="2028" y="24"/>
                  </a:lnTo>
                  <a:lnTo>
                    <a:pt x="2020" y="24"/>
                  </a:lnTo>
                  <a:lnTo>
                    <a:pt x="2012" y="24"/>
                  </a:lnTo>
                  <a:lnTo>
                    <a:pt x="2004" y="24"/>
                  </a:lnTo>
                  <a:lnTo>
                    <a:pt x="1992" y="24"/>
                  </a:lnTo>
                  <a:lnTo>
                    <a:pt x="1984" y="24"/>
                  </a:lnTo>
                  <a:lnTo>
                    <a:pt x="1964" y="28"/>
                  </a:lnTo>
                  <a:lnTo>
                    <a:pt x="1952" y="28"/>
                  </a:lnTo>
                  <a:lnTo>
                    <a:pt x="1944" y="28"/>
                  </a:lnTo>
                  <a:lnTo>
                    <a:pt x="1936" y="28"/>
                  </a:lnTo>
                  <a:lnTo>
                    <a:pt x="1928" y="28"/>
                  </a:lnTo>
                  <a:lnTo>
                    <a:pt x="1920" y="28"/>
                  </a:lnTo>
                  <a:lnTo>
                    <a:pt x="1912" y="28"/>
                  </a:lnTo>
                  <a:lnTo>
                    <a:pt x="1904" y="32"/>
                  </a:lnTo>
                  <a:lnTo>
                    <a:pt x="1896" y="32"/>
                  </a:lnTo>
                  <a:lnTo>
                    <a:pt x="1884" y="32"/>
                  </a:lnTo>
                  <a:lnTo>
                    <a:pt x="1872" y="32"/>
                  </a:lnTo>
                  <a:lnTo>
                    <a:pt x="1860" y="32"/>
                  </a:lnTo>
                  <a:lnTo>
                    <a:pt x="1852" y="32"/>
                  </a:lnTo>
                  <a:lnTo>
                    <a:pt x="1844" y="32"/>
                  </a:lnTo>
                  <a:lnTo>
                    <a:pt x="1832" y="28"/>
                  </a:lnTo>
                  <a:lnTo>
                    <a:pt x="1824" y="28"/>
                  </a:lnTo>
                  <a:lnTo>
                    <a:pt x="1816" y="24"/>
                  </a:lnTo>
                  <a:lnTo>
                    <a:pt x="1776" y="16"/>
                  </a:lnTo>
                  <a:lnTo>
                    <a:pt x="1768" y="16"/>
                  </a:lnTo>
                  <a:lnTo>
                    <a:pt x="1760" y="12"/>
                  </a:lnTo>
                  <a:lnTo>
                    <a:pt x="1748" y="12"/>
                  </a:lnTo>
                  <a:lnTo>
                    <a:pt x="1736" y="8"/>
                  </a:lnTo>
                  <a:lnTo>
                    <a:pt x="1728" y="8"/>
                  </a:lnTo>
                  <a:lnTo>
                    <a:pt x="1720" y="8"/>
                  </a:lnTo>
                  <a:lnTo>
                    <a:pt x="1708" y="4"/>
                  </a:lnTo>
                  <a:lnTo>
                    <a:pt x="1700" y="4"/>
                  </a:lnTo>
                  <a:lnTo>
                    <a:pt x="1692" y="4"/>
                  </a:lnTo>
                  <a:lnTo>
                    <a:pt x="1676" y="4"/>
                  </a:lnTo>
                  <a:lnTo>
                    <a:pt x="1668" y="4"/>
                  </a:lnTo>
                  <a:lnTo>
                    <a:pt x="1660" y="4"/>
                  </a:lnTo>
                  <a:lnTo>
                    <a:pt x="1652" y="4"/>
                  </a:lnTo>
                  <a:lnTo>
                    <a:pt x="1632" y="4"/>
                  </a:lnTo>
                  <a:lnTo>
                    <a:pt x="1624" y="4"/>
                  </a:lnTo>
                  <a:lnTo>
                    <a:pt x="1616" y="4"/>
                  </a:lnTo>
                  <a:lnTo>
                    <a:pt x="1608" y="4"/>
                  </a:lnTo>
                  <a:lnTo>
                    <a:pt x="1600" y="4"/>
                  </a:lnTo>
                  <a:lnTo>
                    <a:pt x="1592" y="4"/>
                  </a:lnTo>
                  <a:lnTo>
                    <a:pt x="1576" y="4"/>
                  </a:lnTo>
                  <a:lnTo>
                    <a:pt x="1564" y="4"/>
                  </a:lnTo>
                  <a:lnTo>
                    <a:pt x="1548" y="4"/>
                  </a:lnTo>
                  <a:lnTo>
                    <a:pt x="1540" y="4"/>
                  </a:lnTo>
                  <a:lnTo>
                    <a:pt x="1532" y="4"/>
                  </a:lnTo>
                  <a:lnTo>
                    <a:pt x="1520" y="4"/>
                  </a:lnTo>
                  <a:lnTo>
                    <a:pt x="1512" y="4"/>
                  </a:lnTo>
                  <a:lnTo>
                    <a:pt x="1504" y="4"/>
                  </a:lnTo>
                  <a:lnTo>
                    <a:pt x="1496" y="4"/>
                  </a:lnTo>
                  <a:lnTo>
                    <a:pt x="1488" y="4"/>
                  </a:lnTo>
                  <a:lnTo>
                    <a:pt x="1476" y="4"/>
                  </a:lnTo>
                  <a:lnTo>
                    <a:pt x="1456" y="4"/>
                  </a:lnTo>
                  <a:lnTo>
                    <a:pt x="1448" y="4"/>
                  </a:lnTo>
                  <a:lnTo>
                    <a:pt x="1440" y="4"/>
                  </a:lnTo>
                  <a:lnTo>
                    <a:pt x="1432" y="4"/>
                  </a:lnTo>
                  <a:lnTo>
                    <a:pt x="1424" y="4"/>
                  </a:lnTo>
                  <a:lnTo>
                    <a:pt x="1416" y="4"/>
                  </a:lnTo>
                  <a:lnTo>
                    <a:pt x="1408" y="4"/>
                  </a:lnTo>
                  <a:lnTo>
                    <a:pt x="1400" y="4"/>
                  </a:lnTo>
                  <a:lnTo>
                    <a:pt x="1392" y="4"/>
                  </a:lnTo>
                  <a:lnTo>
                    <a:pt x="1384" y="4"/>
                  </a:lnTo>
                  <a:lnTo>
                    <a:pt x="1376" y="4"/>
                  </a:lnTo>
                  <a:lnTo>
                    <a:pt x="1356" y="4"/>
                  </a:lnTo>
                  <a:lnTo>
                    <a:pt x="1348" y="4"/>
                  </a:lnTo>
                  <a:lnTo>
                    <a:pt x="1336" y="4"/>
                  </a:lnTo>
                  <a:lnTo>
                    <a:pt x="1324" y="4"/>
                  </a:lnTo>
                  <a:lnTo>
                    <a:pt x="1312" y="4"/>
                  </a:lnTo>
                  <a:lnTo>
                    <a:pt x="1304" y="4"/>
                  </a:lnTo>
                  <a:lnTo>
                    <a:pt x="1296" y="4"/>
                  </a:lnTo>
                  <a:lnTo>
                    <a:pt x="1284" y="4"/>
                  </a:lnTo>
                  <a:lnTo>
                    <a:pt x="1276" y="0"/>
                  </a:lnTo>
                  <a:lnTo>
                    <a:pt x="1268" y="0"/>
                  </a:lnTo>
                  <a:lnTo>
                    <a:pt x="1260" y="0"/>
                  </a:lnTo>
                  <a:lnTo>
                    <a:pt x="1244" y="0"/>
                  </a:lnTo>
                  <a:lnTo>
                    <a:pt x="1232" y="0"/>
                  </a:lnTo>
                  <a:lnTo>
                    <a:pt x="1220" y="0"/>
                  </a:lnTo>
                  <a:lnTo>
                    <a:pt x="1208" y="0"/>
                  </a:lnTo>
                  <a:lnTo>
                    <a:pt x="1200" y="0"/>
                  </a:lnTo>
                  <a:lnTo>
                    <a:pt x="1192" y="0"/>
                  </a:lnTo>
                  <a:lnTo>
                    <a:pt x="1180" y="0"/>
                  </a:lnTo>
                  <a:lnTo>
                    <a:pt x="1168" y="0"/>
                  </a:lnTo>
                  <a:lnTo>
                    <a:pt x="1156" y="0"/>
                  </a:lnTo>
                  <a:lnTo>
                    <a:pt x="1148" y="0"/>
                  </a:lnTo>
                  <a:lnTo>
                    <a:pt x="1140" y="0"/>
                  </a:lnTo>
                  <a:lnTo>
                    <a:pt x="1132" y="0"/>
                  </a:lnTo>
                  <a:lnTo>
                    <a:pt x="1124" y="0"/>
                  </a:lnTo>
                  <a:lnTo>
                    <a:pt x="1116" y="0"/>
                  </a:lnTo>
                  <a:lnTo>
                    <a:pt x="1108" y="4"/>
                  </a:lnTo>
                  <a:lnTo>
                    <a:pt x="1096" y="4"/>
                  </a:lnTo>
                  <a:lnTo>
                    <a:pt x="1088" y="4"/>
                  </a:lnTo>
                  <a:lnTo>
                    <a:pt x="1076" y="4"/>
                  </a:lnTo>
                  <a:lnTo>
                    <a:pt x="1068" y="4"/>
                  </a:lnTo>
                  <a:lnTo>
                    <a:pt x="1056" y="4"/>
                  </a:lnTo>
                  <a:lnTo>
                    <a:pt x="1044" y="8"/>
                  </a:lnTo>
                  <a:lnTo>
                    <a:pt x="1036" y="8"/>
                  </a:lnTo>
                  <a:lnTo>
                    <a:pt x="1028" y="8"/>
                  </a:lnTo>
                  <a:lnTo>
                    <a:pt x="1020" y="8"/>
                  </a:lnTo>
                  <a:lnTo>
                    <a:pt x="1004" y="12"/>
                  </a:lnTo>
                  <a:lnTo>
                    <a:pt x="992" y="12"/>
                  </a:lnTo>
                  <a:lnTo>
                    <a:pt x="980" y="12"/>
                  </a:lnTo>
                  <a:lnTo>
                    <a:pt x="972" y="12"/>
                  </a:lnTo>
                  <a:lnTo>
                    <a:pt x="960" y="12"/>
                  </a:lnTo>
                  <a:lnTo>
                    <a:pt x="952" y="12"/>
                  </a:lnTo>
                  <a:lnTo>
                    <a:pt x="944" y="12"/>
                  </a:lnTo>
                  <a:lnTo>
                    <a:pt x="936" y="12"/>
                  </a:lnTo>
                  <a:lnTo>
                    <a:pt x="928" y="16"/>
                  </a:lnTo>
                  <a:lnTo>
                    <a:pt x="920" y="16"/>
                  </a:lnTo>
                  <a:lnTo>
                    <a:pt x="912" y="16"/>
                  </a:lnTo>
                  <a:lnTo>
                    <a:pt x="904" y="16"/>
                  </a:lnTo>
                  <a:lnTo>
                    <a:pt x="888" y="20"/>
                  </a:lnTo>
                  <a:lnTo>
                    <a:pt x="876" y="20"/>
                  </a:lnTo>
                  <a:lnTo>
                    <a:pt x="868" y="20"/>
                  </a:lnTo>
                  <a:lnTo>
                    <a:pt x="856" y="20"/>
                  </a:lnTo>
                  <a:lnTo>
                    <a:pt x="844" y="20"/>
                  </a:lnTo>
                  <a:lnTo>
                    <a:pt x="836" y="20"/>
                  </a:lnTo>
                  <a:lnTo>
                    <a:pt x="824" y="20"/>
                  </a:lnTo>
                  <a:lnTo>
                    <a:pt x="816" y="20"/>
                  </a:lnTo>
                  <a:lnTo>
                    <a:pt x="804" y="20"/>
                  </a:lnTo>
                  <a:lnTo>
                    <a:pt x="796" y="20"/>
                  </a:lnTo>
                  <a:lnTo>
                    <a:pt x="788" y="20"/>
                  </a:lnTo>
                  <a:lnTo>
                    <a:pt x="780" y="20"/>
                  </a:lnTo>
                  <a:lnTo>
                    <a:pt x="772" y="20"/>
                  </a:lnTo>
                  <a:lnTo>
                    <a:pt x="760" y="20"/>
                  </a:lnTo>
                  <a:lnTo>
                    <a:pt x="740" y="20"/>
                  </a:lnTo>
                  <a:lnTo>
                    <a:pt x="728" y="20"/>
                  </a:lnTo>
                  <a:lnTo>
                    <a:pt x="720" y="20"/>
                  </a:lnTo>
                  <a:lnTo>
                    <a:pt x="708" y="20"/>
                  </a:lnTo>
                  <a:lnTo>
                    <a:pt x="696" y="20"/>
                  </a:lnTo>
                  <a:lnTo>
                    <a:pt x="688" y="20"/>
                  </a:lnTo>
                  <a:lnTo>
                    <a:pt x="680" y="20"/>
                  </a:lnTo>
                  <a:lnTo>
                    <a:pt x="672" y="20"/>
                  </a:lnTo>
                  <a:lnTo>
                    <a:pt x="660" y="20"/>
                  </a:lnTo>
                  <a:lnTo>
                    <a:pt x="648" y="20"/>
                  </a:lnTo>
                  <a:lnTo>
                    <a:pt x="640" y="20"/>
                  </a:lnTo>
                  <a:lnTo>
                    <a:pt x="628" y="20"/>
                  </a:lnTo>
                  <a:lnTo>
                    <a:pt x="612" y="20"/>
                  </a:lnTo>
                  <a:lnTo>
                    <a:pt x="604" y="20"/>
                  </a:lnTo>
                  <a:lnTo>
                    <a:pt x="560" y="20"/>
                  </a:lnTo>
                  <a:lnTo>
                    <a:pt x="552" y="20"/>
                  </a:lnTo>
                  <a:lnTo>
                    <a:pt x="544" y="20"/>
                  </a:lnTo>
                  <a:lnTo>
                    <a:pt x="536" y="20"/>
                  </a:lnTo>
                  <a:lnTo>
                    <a:pt x="524" y="20"/>
                  </a:lnTo>
                  <a:lnTo>
                    <a:pt x="516" y="20"/>
                  </a:lnTo>
                  <a:lnTo>
                    <a:pt x="508" y="20"/>
                  </a:lnTo>
                  <a:lnTo>
                    <a:pt x="496" y="16"/>
                  </a:lnTo>
                  <a:lnTo>
                    <a:pt x="484" y="16"/>
                  </a:lnTo>
                  <a:lnTo>
                    <a:pt x="476" y="16"/>
                  </a:lnTo>
                  <a:lnTo>
                    <a:pt x="468" y="16"/>
                  </a:lnTo>
                  <a:lnTo>
                    <a:pt x="456" y="16"/>
                  </a:lnTo>
                  <a:lnTo>
                    <a:pt x="436" y="12"/>
                  </a:lnTo>
                  <a:lnTo>
                    <a:pt x="420" y="12"/>
                  </a:lnTo>
                  <a:lnTo>
                    <a:pt x="400" y="8"/>
                  </a:lnTo>
                  <a:lnTo>
                    <a:pt x="380" y="8"/>
                  </a:lnTo>
                  <a:lnTo>
                    <a:pt x="364" y="4"/>
                  </a:lnTo>
                  <a:lnTo>
                    <a:pt x="352" y="4"/>
                  </a:lnTo>
                  <a:lnTo>
                    <a:pt x="340" y="4"/>
                  </a:lnTo>
                  <a:lnTo>
                    <a:pt x="328" y="4"/>
                  </a:lnTo>
                  <a:lnTo>
                    <a:pt x="304" y="4"/>
                  </a:lnTo>
                  <a:lnTo>
                    <a:pt x="296" y="4"/>
                  </a:lnTo>
                  <a:lnTo>
                    <a:pt x="288" y="4"/>
                  </a:lnTo>
                  <a:lnTo>
                    <a:pt x="280" y="0"/>
                  </a:lnTo>
                  <a:lnTo>
                    <a:pt x="272" y="0"/>
                  </a:lnTo>
                  <a:lnTo>
                    <a:pt x="264" y="0"/>
                  </a:lnTo>
                  <a:lnTo>
                    <a:pt x="256" y="0"/>
                  </a:lnTo>
                  <a:lnTo>
                    <a:pt x="244" y="0"/>
                  </a:lnTo>
                  <a:lnTo>
                    <a:pt x="236" y="0"/>
                  </a:lnTo>
                  <a:lnTo>
                    <a:pt x="224" y="4"/>
                  </a:lnTo>
                  <a:lnTo>
                    <a:pt x="216" y="8"/>
                  </a:lnTo>
                  <a:lnTo>
                    <a:pt x="208" y="8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4" y="12"/>
                  </a:lnTo>
                  <a:lnTo>
                    <a:pt x="176" y="16"/>
                  </a:lnTo>
                  <a:lnTo>
                    <a:pt x="168" y="20"/>
                  </a:lnTo>
                  <a:lnTo>
                    <a:pt x="156" y="20"/>
                  </a:lnTo>
                  <a:lnTo>
                    <a:pt x="148" y="20"/>
                  </a:lnTo>
                  <a:lnTo>
                    <a:pt x="140" y="24"/>
                  </a:lnTo>
                  <a:lnTo>
                    <a:pt x="132" y="24"/>
                  </a:lnTo>
                  <a:lnTo>
                    <a:pt x="124" y="24"/>
                  </a:lnTo>
                  <a:lnTo>
                    <a:pt x="116" y="24"/>
                  </a:lnTo>
                  <a:lnTo>
                    <a:pt x="108" y="24"/>
                  </a:lnTo>
                  <a:lnTo>
                    <a:pt x="100" y="24"/>
                  </a:lnTo>
                  <a:lnTo>
                    <a:pt x="92" y="24"/>
                  </a:lnTo>
                  <a:lnTo>
                    <a:pt x="84" y="24"/>
                  </a:lnTo>
                  <a:lnTo>
                    <a:pt x="84" y="32"/>
                  </a:lnTo>
                  <a:lnTo>
                    <a:pt x="76" y="36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52" y="52"/>
                  </a:lnTo>
                  <a:lnTo>
                    <a:pt x="40" y="60"/>
                  </a:lnTo>
                  <a:lnTo>
                    <a:pt x="32" y="68"/>
                  </a:lnTo>
                  <a:lnTo>
                    <a:pt x="24" y="80"/>
                  </a:lnTo>
                  <a:lnTo>
                    <a:pt x="20" y="88"/>
                  </a:lnTo>
                  <a:lnTo>
                    <a:pt x="16" y="96"/>
                  </a:lnTo>
                  <a:lnTo>
                    <a:pt x="12" y="108"/>
                  </a:lnTo>
                  <a:lnTo>
                    <a:pt x="8" y="116"/>
                  </a:lnTo>
                  <a:lnTo>
                    <a:pt x="4" y="124"/>
                  </a:lnTo>
                  <a:lnTo>
                    <a:pt x="4" y="132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0" y="176"/>
                  </a:lnTo>
                  <a:lnTo>
                    <a:pt x="0" y="184"/>
                  </a:lnTo>
                  <a:lnTo>
                    <a:pt x="0" y="196"/>
                  </a:lnTo>
                  <a:lnTo>
                    <a:pt x="0" y="204"/>
                  </a:lnTo>
                  <a:lnTo>
                    <a:pt x="0" y="212"/>
                  </a:lnTo>
                  <a:lnTo>
                    <a:pt x="0" y="220"/>
                  </a:lnTo>
                  <a:lnTo>
                    <a:pt x="0" y="228"/>
                  </a:lnTo>
                  <a:lnTo>
                    <a:pt x="4" y="236"/>
                  </a:lnTo>
                  <a:lnTo>
                    <a:pt x="8" y="248"/>
                  </a:lnTo>
                  <a:lnTo>
                    <a:pt x="12" y="256"/>
                  </a:lnTo>
                  <a:lnTo>
                    <a:pt x="12" y="264"/>
                  </a:lnTo>
                  <a:lnTo>
                    <a:pt x="12" y="272"/>
                  </a:lnTo>
                  <a:lnTo>
                    <a:pt x="16" y="284"/>
                  </a:lnTo>
                  <a:lnTo>
                    <a:pt x="16" y="292"/>
                  </a:lnTo>
                  <a:lnTo>
                    <a:pt x="20" y="300"/>
                  </a:lnTo>
                  <a:lnTo>
                    <a:pt x="28" y="308"/>
                  </a:lnTo>
                  <a:lnTo>
                    <a:pt x="32" y="316"/>
                  </a:lnTo>
                  <a:lnTo>
                    <a:pt x="44" y="324"/>
                  </a:lnTo>
                  <a:lnTo>
                    <a:pt x="48" y="332"/>
                  </a:lnTo>
                  <a:lnTo>
                    <a:pt x="56" y="336"/>
                  </a:lnTo>
                  <a:lnTo>
                    <a:pt x="64" y="340"/>
                  </a:lnTo>
                  <a:lnTo>
                    <a:pt x="76" y="340"/>
                  </a:lnTo>
                  <a:lnTo>
                    <a:pt x="88" y="348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6" y="356"/>
                  </a:lnTo>
                  <a:lnTo>
                    <a:pt x="124" y="356"/>
                  </a:lnTo>
                  <a:lnTo>
                    <a:pt x="132" y="360"/>
                  </a:lnTo>
                  <a:lnTo>
                    <a:pt x="140" y="360"/>
                  </a:lnTo>
                  <a:lnTo>
                    <a:pt x="148" y="360"/>
                  </a:lnTo>
                  <a:lnTo>
                    <a:pt x="168" y="360"/>
                  </a:lnTo>
                  <a:lnTo>
                    <a:pt x="176" y="360"/>
                  </a:lnTo>
                  <a:lnTo>
                    <a:pt x="184" y="360"/>
                  </a:lnTo>
                  <a:lnTo>
                    <a:pt x="196" y="356"/>
                  </a:lnTo>
                  <a:lnTo>
                    <a:pt x="200" y="348"/>
                  </a:lnTo>
                  <a:lnTo>
                    <a:pt x="208" y="348"/>
                  </a:lnTo>
                  <a:lnTo>
                    <a:pt x="216" y="344"/>
                  </a:lnTo>
                  <a:lnTo>
                    <a:pt x="224" y="344"/>
                  </a:lnTo>
                  <a:lnTo>
                    <a:pt x="232" y="348"/>
                  </a:lnTo>
                  <a:lnTo>
                    <a:pt x="240" y="352"/>
                  </a:lnTo>
                  <a:lnTo>
                    <a:pt x="248" y="352"/>
                  </a:lnTo>
                  <a:lnTo>
                    <a:pt x="256" y="352"/>
                  </a:lnTo>
                  <a:lnTo>
                    <a:pt x="260" y="344"/>
                  </a:lnTo>
                  <a:lnTo>
                    <a:pt x="264" y="344"/>
                  </a:lnTo>
                  <a:lnTo>
                    <a:pt x="256" y="344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auto">
            <a:xfrm>
              <a:off x="1161" y="1326"/>
              <a:ext cx="449" cy="2497"/>
            </a:xfrm>
            <a:custGeom>
              <a:avLst/>
              <a:gdLst/>
              <a:ahLst/>
              <a:cxnLst>
                <a:cxn ang="0">
                  <a:pos x="248" y="120"/>
                </a:cxn>
                <a:cxn ang="0">
                  <a:pos x="288" y="200"/>
                </a:cxn>
                <a:cxn ang="0">
                  <a:pos x="352" y="264"/>
                </a:cxn>
                <a:cxn ang="0">
                  <a:pos x="400" y="328"/>
                </a:cxn>
                <a:cxn ang="0">
                  <a:pos x="400" y="392"/>
                </a:cxn>
                <a:cxn ang="0">
                  <a:pos x="392" y="456"/>
                </a:cxn>
                <a:cxn ang="0">
                  <a:pos x="384" y="520"/>
                </a:cxn>
                <a:cxn ang="0">
                  <a:pos x="392" y="584"/>
                </a:cxn>
                <a:cxn ang="0">
                  <a:pos x="392" y="648"/>
                </a:cxn>
                <a:cxn ang="0">
                  <a:pos x="392" y="712"/>
                </a:cxn>
                <a:cxn ang="0">
                  <a:pos x="400" y="776"/>
                </a:cxn>
                <a:cxn ang="0">
                  <a:pos x="408" y="848"/>
                </a:cxn>
                <a:cxn ang="0">
                  <a:pos x="408" y="912"/>
                </a:cxn>
                <a:cxn ang="0">
                  <a:pos x="416" y="976"/>
                </a:cxn>
                <a:cxn ang="0">
                  <a:pos x="416" y="1040"/>
                </a:cxn>
                <a:cxn ang="0">
                  <a:pos x="416" y="1104"/>
                </a:cxn>
                <a:cxn ang="0">
                  <a:pos x="416" y="1168"/>
                </a:cxn>
                <a:cxn ang="0">
                  <a:pos x="448" y="1208"/>
                </a:cxn>
                <a:cxn ang="0">
                  <a:pos x="408" y="1240"/>
                </a:cxn>
                <a:cxn ang="0">
                  <a:pos x="400" y="1280"/>
                </a:cxn>
                <a:cxn ang="0">
                  <a:pos x="424" y="1280"/>
                </a:cxn>
                <a:cxn ang="0">
                  <a:pos x="416" y="1344"/>
                </a:cxn>
                <a:cxn ang="0">
                  <a:pos x="408" y="1408"/>
                </a:cxn>
                <a:cxn ang="0">
                  <a:pos x="408" y="1472"/>
                </a:cxn>
                <a:cxn ang="0">
                  <a:pos x="400" y="1536"/>
                </a:cxn>
                <a:cxn ang="0">
                  <a:pos x="392" y="1600"/>
                </a:cxn>
                <a:cxn ang="0">
                  <a:pos x="392" y="1664"/>
                </a:cxn>
                <a:cxn ang="0">
                  <a:pos x="392" y="1728"/>
                </a:cxn>
                <a:cxn ang="0">
                  <a:pos x="376" y="1800"/>
                </a:cxn>
                <a:cxn ang="0">
                  <a:pos x="376" y="1872"/>
                </a:cxn>
                <a:cxn ang="0">
                  <a:pos x="376" y="1936"/>
                </a:cxn>
                <a:cxn ang="0">
                  <a:pos x="376" y="2000"/>
                </a:cxn>
                <a:cxn ang="0">
                  <a:pos x="376" y="2064"/>
                </a:cxn>
                <a:cxn ang="0">
                  <a:pos x="376" y="2128"/>
                </a:cxn>
                <a:cxn ang="0">
                  <a:pos x="376" y="2192"/>
                </a:cxn>
                <a:cxn ang="0">
                  <a:pos x="376" y="2256"/>
                </a:cxn>
                <a:cxn ang="0">
                  <a:pos x="368" y="2320"/>
                </a:cxn>
                <a:cxn ang="0">
                  <a:pos x="328" y="2376"/>
                </a:cxn>
                <a:cxn ang="0">
                  <a:pos x="256" y="2424"/>
                </a:cxn>
                <a:cxn ang="0">
                  <a:pos x="160" y="2464"/>
                </a:cxn>
                <a:cxn ang="0">
                  <a:pos x="56" y="2496"/>
                </a:cxn>
                <a:cxn ang="0">
                  <a:pos x="16" y="2440"/>
                </a:cxn>
                <a:cxn ang="0">
                  <a:pos x="0" y="2336"/>
                </a:cxn>
                <a:cxn ang="0">
                  <a:pos x="0" y="2216"/>
                </a:cxn>
                <a:cxn ang="0">
                  <a:pos x="24" y="2032"/>
                </a:cxn>
                <a:cxn ang="0">
                  <a:pos x="56" y="1816"/>
                </a:cxn>
                <a:cxn ang="0">
                  <a:pos x="88" y="1600"/>
                </a:cxn>
                <a:cxn ang="0">
                  <a:pos x="120" y="1384"/>
                </a:cxn>
                <a:cxn ang="0">
                  <a:pos x="128" y="1184"/>
                </a:cxn>
                <a:cxn ang="0">
                  <a:pos x="128" y="1016"/>
                </a:cxn>
                <a:cxn ang="0">
                  <a:pos x="128" y="864"/>
                </a:cxn>
                <a:cxn ang="0">
                  <a:pos x="136" y="752"/>
                </a:cxn>
                <a:cxn ang="0">
                  <a:pos x="144" y="624"/>
                </a:cxn>
                <a:cxn ang="0">
                  <a:pos x="144" y="544"/>
                </a:cxn>
                <a:cxn ang="0">
                  <a:pos x="152" y="424"/>
                </a:cxn>
                <a:cxn ang="0">
                  <a:pos x="168" y="320"/>
                </a:cxn>
                <a:cxn ang="0">
                  <a:pos x="176" y="200"/>
                </a:cxn>
                <a:cxn ang="0">
                  <a:pos x="184" y="128"/>
                </a:cxn>
                <a:cxn ang="0">
                  <a:pos x="224" y="80"/>
                </a:cxn>
              </a:cxnLst>
              <a:rect l="0" t="0" r="r" b="b"/>
              <a:pathLst>
                <a:path w="449" h="2497">
                  <a:moveTo>
                    <a:pt x="200" y="0"/>
                  </a:moveTo>
                  <a:lnTo>
                    <a:pt x="224" y="72"/>
                  </a:lnTo>
                  <a:lnTo>
                    <a:pt x="232" y="96"/>
                  </a:lnTo>
                  <a:lnTo>
                    <a:pt x="248" y="120"/>
                  </a:lnTo>
                  <a:lnTo>
                    <a:pt x="256" y="144"/>
                  </a:lnTo>
                  <a:lnTo>
                    <a:pt x="264" y="160"/>
                  </a:lnTo>
                  <a:lnTo>
                    <a:pt x="272" y="176"/>
                  </a:lnTo>
                  <a:lnTo>
                    <a:pt x="288" y="200"/>
                  </a:lnTo>
                  <a:lnTo>
                    <a:pt x="312" y="232"/>
                  </a:lnTo>
                  <a:lnTo>
                    <a:pt x="328" y="232"/>
                  </a:lnTo>
                  <a:lnTo>
                    <a:pt x="344" y="248"/>
                  </a:lnTo>
                  <a:lnTo>
                    <a:pt x="352" y="264"/>
                  </a:lnTo>
                  <a:lnTo>
                    <a:pt x="368" y="272"/>
                  </a:lnTo>
                  <a:lnTo>
                    <a:pt x="376" y="288"/>
                  </a:lnTo>
                  <a:lnTo>
                    <a:pt x="392" y="296"/>
                  </a:lnTo>
                  <a:lnTo>
                    <a:pt x="400" y="328"/>
                  </a:lnTo>
                  <a:lnTo>
                    <a:pt x="392" y="344"/>
                  </a:lnTo>
                  <a:lnTo>
                    <a:pt x="392" y="360"/>
                  </a:lnTo>
                  <a:lnTo>
                    <a:pt x="392" y="376"/>
                  </a:lnTo>
                  <a:lnTo>
                    <a:pt x="400" y="392"/>
                  </a:lnTo>
                  <a:lnTo>
                    <a:pt x="400" y="408"/>
                  </a:lnTo>
                  <a:lnTo>
                    <a:pt x="400" y="424"/>
                  </a:lnTo>
                  <a:lnTo>
                    <a:pt x="400" y="440"/>
                  </a:lnTo>
                  <a:lnTo>
                    <a:pt x="392" y="456"/>
                  </a:lnTo>
                  <a:lnTo>
                    <a:pt x="392" y="472"/>
                  </a:lnTo>
                  <a:lnTo>
                    <a:pt x="392" y="488"/>
                  </a:lnTo>
                  <a:lnTo>
                    <a:pt x="384" y="504"/>
                  </a:lnTo>
                  <a:lnTo>
                    <a:pt x="384" y="520"/>
                  </a:lnTo>
                  <a:lnTo>
                    <a:pt x="384" y="536"/>
                  </a:lnTo>
                  <a:lnTo>
                    <a:pt x="392" y="552"/>
                  </a:lnTo>
                  <a:lnTo>
                    <a:pt x="392" y="568"/>
                  </a:lnTo>
                  <a:lnTo>
                    <a:pt x="392" y="584"/>
                  </a:lnTo>
                  <a:lnTo>
                    <a:pt x="392" y="600"/>
                  </a:lnTo>
                  <a:lnTo>
                    <a:pt x="392" y="616"/>
                  </a:lnTo>
                  <a:lnTo>
                    <a:pt x="392" y="632"/>
                  </a:lnTo>
                  <a:lnTo>
                    <a:pt x="392" y="648"/>
                  </a:lnTo>
                  <a:lnTo>
                    <a:pt x="392" y="664"/>
                  </a:lnTo>
                  <a:lnTo>
                    <a:pt x="392" y="680"/>
                  </a:lnTo>
                  <a:lnTo>
                    <a:pt x="392" y="696"/>
                  </a:lnTo>
                  <a:lnTo>
                    <a:pt x="392" y="712"/>
                  </a:lnTo>
                  <a:lnTo>
                    <a:pt x="392" y="728"/>
                  </a:lnTo>
                  <a:lnTo>
                    <a:pt x="392" y="744"/>
                  </a:lnTo>
                  <a:lnTo>
                    <a:pt x="400" y="760"/>
                  </a:lnTo>
                  <a:lnTo>
                    <a:pt x="400" y="776"/>
                  </a:lnTo>
                  <a:lnTo>
                    <a:pt x="408" y="792"/>
                  </a:lnTo>
                  <a:lnTo>
                    <a:pt x="408" y="808"/>
                  </a:lnTo>
                  <a:lnTo>
                    <a:pt x="408" y="832"/>
                  </a:lnTo>
                  <a:lnTo>
                    <a:pt x="408" y="848"/>
                  </a:lnTo>
                  <a:lnTo>
                    <a:pt x="408" y="864"/>
                  </a:lnTo>
                  <a:lnTo>
                    <a:pt x="408" y="880"/>
                  </a:lnTo>
                  <a:lnTo>
                    <a:pt x="408" y="896"/>
                  </a:lnTo>
                  <a:lnTo>
                    <a:pt x="408" y="912"/>
                  </a:lnTo>
                  <a:lnTo>
                    <a:pt x="416" y="928"/>
                  </a:lnTo>
                  <a:lnTo>
                    <a:pt x="416" y="944"/>
                  </a:lnTo>
                  <a:lnTo>
                    <a:pt x="416" y="960"/>
                  </a:lnTo>
                  <a:lnTo>
                    <a:pt x="416" y="976"/>
                  </a:lnTo>
                  <a:lnTo>
                    <a:pt x="416" y="992"/>
                  </a:lnTo>
                  <a:lnTo>
                    <a:pt x="416" y="1008"/>
                  </a:lnTo>
                  <a:lnTo>
                    <a:pt x="416" y="1024"/>
                  </a:lnTo>
                  <a:lnTo>
                    <a:pt x="416" y="1040"/>
                  </a:lnTo>
                  <a:lnTo>
                    <a:pt x="416" y="1056"/>
                  </a:lnTo>
                  <a:lnTo>
                    <a:pt x="416" y="1072"/>
                  </a:lnTo>
                  <a:lnTo>
                    <a:pt x="416" y="1088"/>
                  </a:lnTo>
                  <a:lnTo>
                    <a:pt x="416" y="1104"/>
                  </a:lnTo>
                  <a:lnTo>
                    <a:pt x="416" y="1120"/>
                  </a:lnTo>
                  <a:lnTo>
                    <a:pt x="416" y="1136"/>
                  </a:lnTo>
                  <a:lnTo>
                    <a:pt x="416" y="1152"/>
                  </a:lnTo>
                  <a:lnTo>
                    <a:pt x="416" y="1168"/>
                  </a:lnTo>
                  <a:lnTo>
                    <a:pt x="416" y="1184"/>
                  </a:lnTo>
                  <a:lnTo>
                    <a:pt x="432" y="1200"/>
                  </a:lnTo>
                  <a:lnTo>
                    <a:pt x="448" y="1224"/>
                  </a:lnTo>
                  <a:lnTo>
                    <a:pt x="448" y="1208"/>
                  </a:lnTo>
                  <a:lnTo>
                    <a:pt x="432" y="1200"/>
                  </a:lnTo>
                  <a:lnTo>
                    <a:pt x="416" y="1208"/>
                  </a:lnTo>
                  <a:lnTo>
                    <a:pt x="416" y="1224"/>
                  </a:lnTo>
                  <a:lnTo>
                    <a:pt x="408" y="1240"/>
                  </a:lnTo>
                  <a:lnTo>
                    <a:pt x="400" y="1256"/>
                  </a:lnTo>
                  <a:lnTo>
                    <a:pt x="392" y="1272"/>
                  </a:lnTo>
                  <a:lnTo>
                    <a:pt x="384" y="1288"/>
                  </a:lnTo>
                  <a:lnTo>
                    <a:pt x="400" y="1280"/>
                  </a:lnTo>
                  <a:lnTo>
                    <a:pt x="408" y="1264"/>
                  </a:lnTo>
                  <a:lnTo>
                    <a:pt x="416" y="1248"/>
                  </a:lnTo>
                  <a:lnTo>
                    <a:pt x="424" y="1264"/>
                  </a:lnTo>
                  <a:lnTo>
                    <a:pt x="424" y="1280"/>
                  </a:lnTo>
                  <a:lnTo>
                    <a:pt x="424" y="1296"/>
                  </a:lnTo>
                  <a:lnTo>
                    <a:pt x="416" y="1312"/>
                  </a:lnTo>
                  <a:lnTo>
                    <a:pt x="416" y="1328"/>
                  </a:lnTo>
                  <a:lnTo>
                    <a:pt x="416" y="1344"/>
                  </a:lnTo>
                  <a:lnTo>
                    <a:pt x="408" y="1360"/>
                  </a:lnTo>
                  <a:lnTo>
                    <a:pt x="408" y="1376"/>
                  </a:lnTo>
                  <a:lnTo>
                    <a:pt x="408" y="1392"/>
                  </a:lnTo>
                  <a:lnTo>
                    <a:pt x="408" y="1408"/>
                  </a:lnTo>
                  <a:lnTo>
                    <a:pt x="400" y="1424"/>
                  </a:lnTo>
                  <a:lnTo>
                    <a:pt x="400" y="1440"/>
                  </a:lnTo>
                  <a:lnTo>
                    <a:pt x="400" y="1456"/>
                  </a:lnTo>
                  <a:lnTo>
                    <a:pt x="408" y="1472"/>
                  </a:lnTo>
                  <a:lnTo>
                    <a:pt x="408" y="1488"/>
                  </a:lnTo>
                  <a:lnTo>
                    <a:pt x="408" y="1504"/>
                  </a:lnTo>
                  <a:lnTo>
                    <a:pt x="400" y="1520"/>
                  </a:lnTo>
                  <a:lnTo>
                    <a:pt x="400" y="1536"/>
                  </a:lnTo>
                  <a:lnTo>
                    <a:pt x="392" y="1552"/>
                  </a:lnTo>
                  <a:lnTo>
                    <a:pt x="392" y="1568"/>
                  </a:lnTo>
                  <a:lnTo>
                    <a:pt x="392" y="1584"/>
                  </a:lnTo>
                  <a:lnTo>
                    <a:pt x="392" y="1600"/>
                  </a:lnTo>
                  <a:lnTo>
                    <a:pt x="392" y="1616"/>
                  </a:lnTo>
                  <a:lnTo>
                    <a:pt x="392" y="1632"/>
                  </a:lnTo>
                  <a:lnTo>
                    <a:pt x="392" y="1648"/>
                  </a:lnTo>
                  <a:lnTo>
                    <a:pt x="392" y="1664"/>
                  </a:lnTo>
                  <a:lnTo>
                    <a:pt x="392" y="1680"/>
                  </a:lnTo>
                  <a:lnTo>
                    <a:pt x="392" y="1696"/>
                  </a:lnTo>
                  <a:lnTo>
                    <a:pt x="392" y="1712"/>
                  </a:lnTo>
                  <a:lnTo>
                    <a:pt x="392" y="1728"/>
                  </a:lnTo>
                  <a:lnTo>
                    <a:pt x="392" y="1744"/>
                  </a:lnTo>
                  <a:lnTo>
                    <a:pt x="384" y="1760"/>
                  </a:lnTo>
                  <a:lnTo>
                    <a:pt x="384" y="1784"/>
                  </a:lnTo>
                  <a:lnTo>
                    <a:pt x="376" y="1800"/>
                  </a:lnTo>
                  <a:lnTo>
                    <a:pt x="376" y="1816"/>
                  </a:lnTo>
                  <a:lnTo>
                    <a:pt x="376" y="1840"/>
                  </a:lnTo>
                  <a:lnTo>
                    <a:pt x="376" y="1856"/>
                  </a:lnTo>
                  <a:lnTo>
                    <a:pt x="376" y="1872"/>
                  </a:lnTo>
                  <a:lnTo>
                    <a:pt x="376" y="1888"/>
                  </a:lnTo>
                  <a:lnTo>
                    <a:pt x="376" y="1904"/>
                  </a:lnTo>
                  <a:lnTo>
                    <a:pt x="376" y="1920"/>
                  </a:lnTo>
                  <a:lnTo>
                    <a:pt x="376" y="1936"/>
                  </a:lnTo>
                  <a:lnTo>
                    <a:pt x="376" y="1952"/>
                  </a:lnTo>
                  <a:lnTo>
                    <a:pt x="376" y="1968"/>
                  </a:lnTo>
                  <a:lnTo>
                    <a:pt x="376" y="1984"/>
                  </a:lnTo>
                  <a:lnTo>
                    <a:pt x="376" y="2000"/>
                  </a:lnTo>
                  <a:lnTo>
                    <a:pt x="376" y="2016"/>
                  </a:lnTo>
                  <a:lnTo>
                    <a:pt x="376" y="2032"/>
                  </a:lnTo>
                  <a:lnTo>
                    <a:pt x="376" y="2048"/>
                  </a:lnTo>
                  <a:lnTo>
                    <a:pt x="376" y="2064"/>
                  </a:lnTo>
                  <a:lnTo>
                    <a:pt x="376" y="2080"/>
                  </a:lnTo>
                  <a:lnTo>
                    <a:pt x="376" y="2096"/>
                  </a:lnTo>
                  <a:lnTo>
                    <a:pt x="376" y="2112"/>
                  </a:lnTo>
                  <a:lnTo>
                    <a:pt x="376" y="2128"/>
                  </a:lnTo>
                  <a:lnTo>
                    <a:pt x="376" y="2144"/>
                  </a:lnTo>
                  <a:lnTo>
                    <a:pt x="376" y="2160"/>
                  </a:lnTo>
                  <a:lnTo>
                    <a:pt x="376" y="2176"/>
                  </a:lnTo>
                  <a:lnTo>
                    <a:pt x="376" y="2192"/>
                  </a:lnTo>
                  <a:lnTo>
                    <a:pt x="376" y="2208"/>
                  </a:lnTo>
                  <a:lnTo>
                    <a:pt x="376" y="2224"/>
                  </a:lnTo>
                  <a:lnTo>
                    <a:pt x="376" y="2240"/>
                  </a:lnTo>
                  <a:lnTo>
                    <a:pt x="376" y="2256"/>
                  </a:lnTo>
                  <a:lnTo>
                    <a:pt x="376" y="2272"/>
                  </a:lnTo>
                  <a:lnTo>
                    <a:pt x="376" y="2288"/>
                  </a:lnTo>
                  <a:lnTo>
                    <a:pt x="376" y="2304"/>
                  </a:lnTo>
                  <a:lnTo>
                    <a:pt x="368" y="2320"/>
                  </a:lnTo>
                  <a:lnTo>
                    <a:pt x="360" y="2336"/>
                  </a:lnTo>
                  <a:lnTo>
                    <a:pt x="352" y="2352"/>
                  </a:lnTo>
                  <a:lnTo>
                    <a:pt x="336" y="2360"/>
                  </a:lnTo>
                  <a:lnTo>
                    <a:pt x="328" y="2376"/>
                  </a:lnTo>
                  <a:lnTo>
                    <a:pt x="312" y="2384"/>
                  </a:lnTo>
                  <a:lnTo>
                    <a:pt x="296" y="2400"/>
                  </a:lnTo>
                  <a:lnTo>
                    <a:pt x="280" y="2408"/>
                  </a:lnTo>
                  <a:lnTo>
                    <a:pt x="256" y="2424"/>
                  </a:lnTo>
                  <a:lnTo>
                    <a:pt x="224" y="2440"/>
                  </a:lnTo>
                  <a:lnTo>
                    <a:pt x="208" y="2448"/>
                  </a:lnTo>
                  <a:lnTo>
                    <a:pt x="184" y="2456"/>
                  </a:lnTo>
                  <a:lnTo>
                    <a:pt x="160" y="2464"/>
                  </a:lnTo>
                  <a:lnTo>
                    <a:pt x="136" y="2472"/>
                  </a:lnTo>
                  <a:lnTo>
                    <a:pt x="112" y="2488"/>
                  </a:lnTo>
                  <a:lnTo>
                    <a:pt x="88" y="2488"/>
                  </a:lnTo>
                  <a:lnTo>
                    <a:pt x="56" y="2496"/>
                  </a:lnTo>
                  <a:lnTo>
                    <a:pt x="40" y="2496"/>
                  </a:lnTo>
                  <a:lnTo>
                    <a:pt x="32" y="2480"/>
                  </a:lnTo>
                  <a:lnTo>
                    <a:pt x="24" y="2456"/>
                  </a:lnTo>
                  <a:lnTo>
                    <a:pt x="16" y="2440"/>
                  </a:lnTo>
                  <a:lnTo>
                    <a:pt x="16" y="2424"/>
                  </a:lnTo>
                  <a:lnTo>
                    <a:pt x="16" y="2392"/>
                  </a:lnTo>
                  <a:lnTo>
                    <a:pt x="16" y="2368"/>
                  </a:lnTo>
                  <a:lnTo>
                    <a:pt x="0" y="2336"/>
                  </a:lnTo>
                  <a:lnTo>
                    <a:pt x="0" y="2304"/>
                  </a:lnTo>
                  <a:lnTo>
                    <a:pt x="0" y="2272"/>
                  </a:lnTo>
                  <a:lnTo>
                    <a:pt x="0" y="2232"/>
                  </a:lnTo>
                  <a:lnTo>
                    <a:pt x="0" y="2216"/>
                  </a:lnTo>
                  <a:lnTo>
                    <a:pt x="0" y="2160"/>
                  </a:lnTo>
                  <a:lnTo>
                    <a:pt x="0" y="2120"/>
                  </a:lnTo>
                  <a:lnTo>
                    <a:pt x="16" y="2080"/>
                  </a:lnTo>
                  <a:lnTo>
                    <a:pt x="24" y="2032"/>
                  </a:lnTo>
                  <a:lnTo>
                    <a:pt x="32" y="1968"/>
                  </a:lnTo>
                  <a:lnTo>
                    <a:pt x="40" y="1928"/>
                  </a:lnTo>
                  <a:lnTo>
                    <a:pt x="48" y="1872"/>
                  </a:lnTo>
                  <a:lnTo>
                    <a:pt x="56" y="1816"/>
                  </a:lnTo>
                  <a:lnTo>
                    <a:pt x="64" y="1776"/>
                  </a:lnTo>
                  <a:lnTo>
                    <a:pt x="64" y="1720"/>
                  </a:lnTo>
                  <a:lnTo>
                    <a:pt x="80" y="1664"/>
                  </a:lnTo>
                  <a:lnTo>
                    <a:pt x="88" y="1600"/>
                  </a:lnTo>
                  <a:lnTo>
                    <a:pt x="96" y="1536"/>
                  </a:lnTo>
                  <a:lnTo>
                    <a:pt x="104" y="1496"/>
                  </a:lnTo>
                  <a:lnTo>
                    <a:pt x="120" y="1432"/>
                  </a:lnTo>
                  <a:lnTo>
                    <a:pt x="120" y="1384"/>
                  </a:lnTo>
                  <a:lnTo>
                    <a:pt x="120" y="1328"/>
                  </a:lnTo>
                  <a:lnTo>
                    <a:pt x="128" y="1280"/>
                  </a:lnTo>
                  <a:lnTo>
                    <a:pt x="128" y="1232"/>
                  </a:lnTo>
                  <a:lnTo>
                    <a:pt x="128" y="1184"/>
                  </a:lnTo>
                  <a:lnTo>
                    <a:pt x="128" y="1144"/>
                  </a:lnTo>
                  <a:lnTo>
                    <a:pt x="128" y="1096"/>
                  </a:lnTo>
                  <a:lnTo>
                    <a:pt x="128" y="1056"/>
                  </a:lnTo>
                  <a:lnTo>
                    <a:pt x="128" y="1016"/>
                  </a:lnTo>
                  <a:lnTo>
                    <a:pt x="128" y="976"/>
                  </a:lnTo>
                  <a:lnTo>
                    <a:pt x="128" y="928"/>
                  </a:lnTo>
                  <a:lnTo>
                    <a:pt x="128" y="904"/>
                  </a:lnTo>
                  <a:lnTo>
                    <a:pt x="128" y="864"/>
                  </a:lnTo>
                  <a:lnTo>
                    <a:pt x="136" y="840"/>
                  </a:lnTo>
                  <a:lnTo>
                    <a:pt x="136" y="808"/>
                  </a:lnTo>
                  <a:lnTo>
                    <a:pt x="136" y="784"/>
                  </a:lnTo>
                  <a:lnTo>
                    <a:pt x="136" y="752"/>
                  </a:lnTo>
                  <a:lnTo>
                    <a:pt x="136" y="720"/>
                  </a:lnTo>
                  <a:lnTo>
                    <a:pt x="136" y="680"/>
                  </a:lnTo>
                  <a:lnTo>
                    <a:pt x="144" y="656"/>
                  </a:lnTo>
                  <a:lnTo>
                    <a:pt x="144" y="624"/>
                  </a:lnTo>
                  <a:lnTo>
                    <a:pt x="144" y="600"/>
                  </a:lnTo>
                  <a:lnTo>
                    <a:pt x="144" y="584"/>
                  </a:lnTo>
                  <a:lnTo>
                    <a:pt x="144" y="560"/>
                  </a:lnTo>
                  <a:lnTo>
                    <a:pt x="144" y="544"/>
                  </a:lnTo>
                  <a:lnTo>
                    <a:pt x="144" y="520"/>
                  </a:lnTo>
                  <a:lnTo>
                    <a:pt x="144" y="488"/>
                  </a:lnTo>
                  <a:lnTo>
                    <a:pt x="144" y="464"/>
                  </a:lnTo>
                  <a:lnTo>
                    <a:pt x="152" y="424"/>
                  </a:lnTo>
                  <a:lnTo>
                    <a:pt x="160" y="384"/>
                  </a:lnTo>
                  <a:lnTo>
                    <a:pt x="160" y="360"/>
                  </a:lnTo>
                  <a:lnTo>
                    <a:pt x="168" y="336"/>
                  </a:lnTo>
                  <a:lnTo>
                    <a:pt x="168" y="320"/>
                  </a:lnTo>
                  <a:lnTo>
                    <a:pt x="168" y="296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176" y="200"/>
                  </a:lnTo>
                  <a:lnTo>
                    <a:pt x="176" y="176"/>
                  </a:lnTo>
                  <a:lnTo>
                    <a:pt x="176" y="160"/>
                  </a:lnTo>
                  <a:lnTo>
                    <a:pt x="184" y="144"/>
                  </a:lnTo>
                  <a:lnTo>
                    <a:pt x="184" y="128"/>
                  </a:lnTo>
                  <a:lnTo>
                    <a:pt x="192" y="112"/>
                  </a:lnTo>
                  <a:lnTo>
                    <a:pt x="200" y="96"/>
                  </a:lnTo>
                  <a:lnTo>
                    <a:pt x="208" y="80"/>
                  </a:lnTo>
                  <a:lnTo>
                    <a:pt x="224" y="80"/>
                  </a:lnTo>
                  <a:lnTo>
                    <a:pt x="216" y="40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auto">
            <a:xfrm>
              <a:off x="3633" y="2126"/>
              <a:ext cx="505" cy="1833"/>
            </a:xfrm>
            <a:custGeom>
              <a:avLst/>
              <a:gdLst/>
              <a:ahLst/>
              <a:cxnLst>
                <a:cxn ang="0">
                  <a:pos x="212" y="88"/>
                </a:cxn>
                <a:cxn ang="0">
                  <a:pos x="208" y="144"/>
                </a:cxn>
                <a:cxn ang="0">
                  <a:pos x="212" y="200"/>
                </a:cxn>
                <a:cxn ang="0">
                  <a:pos x="216" y="256"/>
                </a:cxn>
                <a:cxn ang="0">
                  <a:pos x="216" y="316"/>
                </a:cxn>
                <a:cxn ang="0">
                  <a:pos x="220" y="376"/>
                </a:cxn>
                <a:cxn ang="0">
                  <a:pos x="220" y="436"/>
                </a:cxn>
                <a:cxn ang="0">
                  <a:pos x="224" y="492"/>
                </a:cxn>
                <a:cxn ang="0">
                  <a:pos x="224" y="552"/>
                </a:cxn>
                <a:cxn ang="0">
                  <a:pos x="224" y="608"/>
                </a:cxn>
                <a:cxn ang="0">
                  <a:pos x="224" y="664"/>
                </a:cxn>
                <a:cxn ang="0">
                  <a:pos x="224" y="728"/>
                </a:cxn>
                <a:cxn ang="0">
                  <a:pos x="224" y="792"/>
                </a:cxn>
                <a:cxn ang="0">
                  <a:pos x="224" y="848"/>
                </a:cxn>
                <a:cxn ang="0">
                  <a:pos x="220" y="908"/>
                </a:cxn>
                <a:cxn ang="0">
                  <a:pos x="228" y="944"/>
                </a:cxn>
                <a:cxn ang="0">
                  <a:pos x="228" y="1000"/>
                </a:cxn>
                <a:cxn ang="0">
                  <a:pos x="228" y="1064"/>
                </a:cxn>
                <a:cxn ang="0">
                  <a:pos x="240" y="1120"/>
                </a:cxn>
                <a:cxn ang="0">
                  <a:pos x="236" y="1180"/>
                </a:cxn>
                <a:cxn ang="0">
                  <a:pos x="236" y="1240"/>
                </a:cxn>
                <a:cxn ang="0">
                  <a:pos x="228" y="1296"/>
                </a:cxn>
                <a:cxn ang="0">
                  <a:pos x="228" y="1352"/>
                </a:cxn>
                <a:cxn ang="0">
                  <a:pos x="228" y="1420"/>
                </a:cxn>
                <a:cxn ang="0">
                  <a:pos x="200" y="1476"/>
                </a:cxn>
                <a:cxn ang="0">
                  <a:pos x="156" y="1512"/>
                </a:cxn>
                <a:cxn ang="0">
                  <a:pos x="116" y="1560"/>
                </a:cxn>
                <a:cxn ang="0">
                  <a:pos x="76" y="1604"/>
                </a:cxn>
                <a:cxn ang="0">
                  <a:pos x="40" y="1660"/>
                </a:cxn>
                <a:cxn ang="0">
                  <a:pos x="4" y="1716"/>
                </a:cxn>
                <a:cxn ang="0">
                  <a:pos x="40" y="1756"/>
                </a:cxn>
                <a:cxn ang="0">
                  <a:pos x="124" y="1784"/>
                </a:cxn>
                <a:cxn ang="0">
                  <a:pos x="196" y="1800"/>
                </a:cxn>
                <a:cxn ang="0">
                  <a:pos x="264" y="1812"/>
                </a:cxn>
                <a:cxn ang="0">
                  <a:pos x="332" y="1828"/>
                </a:cxn>
                <a:cxn ang="0">
                  <a:pos x="420" y="1832"/>
                </a:cxn>
                <a:cxn ang="0">
                  <a:pos x="472" y="1808"/>
                </a:cxn>
                <a:cxn ang="0">
                  <a:pos x="492" y="1732"/>
                </a:cxn>
                <a:cxn ang="0">
                  <a:pos x="496" y="1668"/>
                </a:cxn>
                <a:cxn ang="0">
                  <a:pos x="496" y="1588"/>
                </a:cxn>
                <a:cxn ang="0">
                  <a:pos x="504" y="1520"/>
                </a:cxn>
                <a:cxn ang="0">
                  <a:pos x="504" y="1440"/>
                </a:cxn>
                <a:cxn ang="0">
                  <a:pos x="504" y="1336"/>
                </a:cxn>
                <a:cxn ang="0">
                  <a:pos x="504" y="1236"/>
                </a:cxn>
                <a:cxn ang="0">
                  <a:pos x="504" y="1140"/>
                </a:cxn>
                <a:cxn ang="0">
                  <a:pos x="504" y="1024"/>
                </a:cxn>
                <a:cxn ang="0">
                  <a:pos x="504" y="900"/>
                </a:cxn>
                <a:cxn ang="0">
                  <a:pos x="496" y="732"/>
                </a:cxn>
                <a:cxn ang="0">
                  <a:pos x="496" y="592"/>
                </a:cxn>
                <a:cxn ang="0">
                  <a:pos x="496" y="456"/>
                </a:cxn>
                <a:cxn ang="0">
                  <a:pos x="492" y="344"/>
                </a:cxn>
                <a:cxn ang="0">
                  <a:pos x="492" y="272"/>
                </a:cxn>
                <a:cxn ang="0">
                  <a:pos x="484" y="208"/>
                </a:cxn>
                <a:cxn ang="0">
                  <a:pos x="484" y="136"/>
                </a:cxn>
                <a:cxn ang="0">
                  <a:pos x="476" y="68"/>
                </a:cxn>
                <a:cxn ang="0">
                  <a:pos x="440" y="4"/>
                </a:cxn>
                <a:cxn ang="0">
                  <a:pos x="384" y="0"/>
                </a:cxn>
                <a:cxn ang="0">
                  <a:pos x="316" y="20"/>
                </a:cxn>
                <a:cxn ang="0">
                  <a:pos x="252" y="48"/>
                </a:cxn>
              </a:cxnLst>
              <a:rect l="0" t="0" r="r" b="b"/>
              <a:pathLst>
                <a:path w="505" h="1833">
                  <a:moveTo>
                    <a:pt x="212" y="40"/>
                  </a:moveTo>
                  <a:lnTo>
                    <a:pt x="212" y="48"/>
                  </a:lnTo>
                  <a:lnTo>
                    <a:pt x="212" y="56"/>
                  </a:lnTo>
                  <a:lnTo>
                    <a:pt x="212" y="64"/>
                  </a:lnTo>
                  <a:lnTo>
                    <a:pt x="212" y="72"/>
                  </a:lnTo>
                  <a:lnTo>
                    <a:pt x="212" y="80"/>
                  </a:lnTo>
                  <a:lnTo>
                    <a:pt x="212" y="88"/>
                  </a:lnTo>
                  <a:lnTo>
                    <a:pt x="216" y="96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12" y="120"/>
                  </a:lnTo>
                  <a:lnTo>
                    <a:pt x="208" y="128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2" y="200"/>
                  </a:lnTo>
                  <a:lnTo>
                    <a:pt x="212" y="208"/>
                  </a:lnTo>
                  <a:lnTo>
                    <a:pt x="212" y="216"/>
                  </a:lnTo>
                  <a:lnTo>
                    <a:pt x="212" y="224"/>
                  </a:lnTo>
                  <a:lnTo>
                    <a:pt x="212" y="232"/>
                  </a:lnTo>
                  <a:lnTo>
                    <a:pt x="216" y="240"/>
                  </a:lnTo>
                  <a:lnTo>
                    <a:pt x="216" y="248"/>
                  </a:lnTo>
                  <a:lnTo>
                    <a:pt x="216" y="256"/>
                  </a:lnTo>
                  <a:lnTo>
                    <a:pt x="216" y="264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92"/>
                  </a:lnTo>
                  <a:lnTo>
                    <a:pt x="216" y="300"/>
                  </a:lnTo>
                  <a:lnTo>
                    <a:pt x="216" y="308"/>
                  </a:lnTo>
                  <a:lnTo>
                    <a:pt x="216" y="316"/>
                  </a:lnTo>
                  <a:lnTo>
                    <a:pt x="216" y="328"/>
                  </a:lnTo>
                  <a:lnTo>
                    <a:pt x="216" y="336"/>
                  </a:lnTo>
                  <a:lnTo>
                    <a:pt x="216" y="344"/>
                  </a:lnTo>
                  <a:lnTo>
                    <a:pt x="220" y="352"/>
                  </a:lnTo>
                  <a:lnTo>
                    <a:pt x="220" y="360"/>
                  </a:lnTo>
                  <a:lnTo>
                    <a:pt x="220" y="368"/>
                  </a:lnTo>
                  <a:lnTo>
                    <a:pt x="220" y="376"/>
                  </a:lnTo>
                  <a:lnTo>
                    <a:pt x="220" y="384"/>
                  </a:lnTo>
                  <a:lnTo>
                    <a:pt x="220" y="392"/>
                  </a:lnTo>
                  <a:lnTo>
                    <a:pt x="220" y="400"/>
                  </a:lnTo>
                  <a:lnTo>
                    <a:pt x="220" y="408"/>
                  </a:lnTo>
                  <a:lnTo>
                    <a:pt x="220" y="416"/>
                  </a:lnTo>
                  <a:lnTo>
                    <a:pt x="220" y="428"/>
                  </a:lnTo>
                  <a:lnTo>
                    <a:pt x="220" y="436"/>
                  </a:lnTo>
                  <a:lnTo>
                    <a:pt x="220" y="444"/>
                  </a:lnTo>
                  <a:lnTo>
                    <a:pt x="220" y="452"/>
                  </a:lnTo>
                  <a:lnTo>
                    <a:pt x="220" y="460"/>
                  </a:lnTo>
                  <a:lnTo>
                    <a:pt x="224" y="468"/>
                  </a:lnTo>
                  <a:lnTo>
                    <a:pt x="224" y="476"/>
                  </a:lnTo>
                  <a:lnTo>
                    <a:pt x="224" y="484"/>
                  </a:lnTo>
                  <a:lnTo>
                    <a:pt x="224" y="492"/>
                  </a:lnTo>
                  <a:lnTo>
                    <a:pt x="224" y="500"/>
                  </a:lnTo>
                  <a:lnTo>
                    <a:pt x="224" y="512"/>
                  </a:lnTo>
                  <a:lnTo>
                    <a:pt x="224" y="520"/>
                  </a:lnTo>
                  <a:lnTo>
                    <a:pt x="224" y="528"/>
                  </a:lnTo>
                  <a:lnTo>
                    <a:pt x="224" y="536"/>
                  </a:lnTo>
                  <a:lnTo>
                    <a:pt x="224" y="544"/>
                  </a:lnTo>
                  <a:lnTo>
                    <a:pt x="224" y="552"/>
                  </a:lnTo>
                  <a:lnTo>
                    <a:pt x="228" y="560"/>
                  </a:lnTo>
                  <a:lnTo>
                    <a:pt x="228" y="568"/>
                  </a:lnTo>
                  <a:lnTo>
                    <a:pt x="228" y="576"/>
                  </a:lnTo>
                  <a:lnTo>
                    <a:pt x="228" y="584"/>
                  </a:lnTo>
                  <a:lnTo>
                    <a:pt x="228" y="592"/>
                  </a:lnTo>
                  <a:lnTo>
                    <a:pt x="228" y="600"/>
                  </a:lnTo>
                  <a:lnTo>
                    <a:pt x="224" y="608"/>
                  </a:lnTo>
                  <a:lnTo>
                    <a:pt x="224" y="616"/>
                  </a:lnTo>
                  <a:lnTo>
                    <a:pt x="224" y="624"/>
                  </a:lnTo>
                  <a:lnTo>
                    <a:pt x="224" y="632"/>
                  </a:lnTo>
                  <a:lnTo>
                    <a:pt x="224" y="640"/>
                  </a:lnTo>
                  <a:lnTo>
                    <a:pt x="224" y="648"/>
                  </a:lnTo>
                  <a:lnTo>
                    <a:pt x="224" y="656"/>
                  </a:lnTo>
                  <a:lnTo>
                    <a:pt x="224" y="664"/>
                  </a:lnTo>
                  <a:lnTo>
                    <a:pt x="224" y="676"/>
                  </a:lnTo>
                  <a:lnTo>
                    <a:pt x="224" y="688"/>
                  </a:lnTo>
                  <a:lnTo>
                    <a:pt x="224" y="696"/>
                  </a:lnTo>
                  <a:lnTo>
                    <a:pt x="224" y="704"/>
                  </a:lnTo>
                  <a:lnTo>
                    <a:pt x="224" y="712"/>
                  </a:lnTo>
                  <a:lnTo>
                    <a:pt x="224" y="720"/>
                  </a:lnTo>
                  <a:lnTo>
                    <a:pt x="224" y="728"/>
                  </a:lnTo>
                  <a:lnTo>
                    <a:pt x="224" y="740"/>
                  </a:lnTo>
                  <a:lnTo>
                    <a:pt x="224" y="752"/>
                  </a:lnTo>
                  <a:lnTo>
                    <a:pt x="224" y="760"/>
                  </a:lnTo>
                  <a:lnTo>
                    <a:pt x="224" y="768"/>
                  </a:lnTo>
                  <a:lnTo>
                    <a:pt x="224" y="776"/>
                  </a:lnTo>
                  <a:lnTo>
                    <a:pt x="224" y="784"/>
                  </a:lnTo>
                  <a:lnTo>
                    <a:pt x="224" y="792"/>
                  </a:lnTo>
                  <a:lnTo>
                    <a:pt x="224" y="800"/>
                  </a:lnTo>
                  <a:lnTo>
                    <a:pt x="224" y="808"/>
                  </a:lnTo>
                  <a:lnTo>
                    <a:pt x="224" y="816"/>
                  </a:lnTo>
                  <a:lnTo>
                    <a:pt x="224" y="824"/>
                  </a:lnTo>
                  <a:lnTo>
                    <a:pt x="224" y="832"/>
                  </a:lnTo>
                  <a:lnTo>
                    <a:pt x="224" y="840"/>
                  </a:lnTo>
                  <a:lnTo>
                    <a:pt x="224" y="848"/>
                  </a:lnTo>
                  <a:lnTo>
                    <a:pt x="224" y="856"/>
                  </a:lnTo>
                  <a:lnTo>
                    <a:pt x="224" y="864"/>
                  </a:lnTo>
                  <a:lnTo>
                    <a:pt x="224" y="876"/>
                  </a:lnTo>
                  <a:lnTo>
                    <a:pt x="224" y="884"/>
                  </a:lnTo>
                  <a:lnTo>
                    <a:pt x="224" y="892"/>
                  </a:lnTo>
                  <a:lnTo>
                    <a:pt x="220" y="900"/>
                  </a:lnTo>
                  <a:lnTo>
                    <a:pt x="220" y="908"/>
                  </a:lnTo>
                  <a:lnTo>
                    <a:pt x="220" y="916"/>
                  </a:lnTo>
                  <a:lnTo>
                    <a:pt x="216" y="924"/>
                  </a:lnTo>
                  <a:lnTo>
                    <a:pt x="220" y="932"/>
                  </a:lnTo>
                  <a:lnTo>
                    <a:pt x="228" y="936"/>
                  </a:lnTo>
                  <a:lnTo>
                    <a:pt x="236" y="944"/>
                  </a:lnTo>
                  <a:lnTo>
                    <a:pt x="232" y="936"/>
                  </a:lnTo>
                  <a:lnTo>
                    <a:pt x="228" y="944"/>
                  </a:lnTo>
                  <a:lnTo>
                    <a:pt x="228" y="952"/>
                  </a:lnTo>
                  <a:lnTo>
                    <a:pt x="228" y="960"/>
                  </a:lnTo>
                  <a:lnTo>
                    <a:pt x="228" y="968"/>
                  </a:lnTo>
                  <a:lnTo>
                    <a:pt x="228" y="976"/>
                  </a:lnTo>
                  <a:lnTo>
                    <a:pt x="228" y="984"/>
                  </a:lnTo>
                  <a:lnTo>
                    <a:pt x="228" y="992"/>
                  </a:lnTo>
                  <a:lnTo>
                    <a:pt x="228" y="1000"/>
                  </a:lnTo>
                  <a:lnTo>
                    <a:pt x="228" y="1008"/>
                  </a:lnTo>
                  <a:lnTo>
                    <a:pt x="228" y="1016"/>
                  </a:lnTo>
                  <a:lnTo>
                    <a:pt x="228" y="1024"/>
                  </a:lnTo>
                  <a:lnTo>
                    <a:pt x="228" y="1032"/>
                  </a:lnTo>
                  <a:lnTo>
                    <a:pt x="228" y="1040"/>
                  </a:lnTo>
                  <a:lnTo>
                    <a:pt x="228" y="1056"/>
                  </a:lnTo>
                  <a:lnTo>
                    <a:pt x="228" y="1064"/>
                  </a:lnTo>
                  <a:lnTo>
                    <a:pt x="228" y="1072"/>
                  </a:lnTo>
                  <a:lnTo>
                    <a:pt x="228" y="1080"/>
                  </a:lnTo>
                  <a:lnTo>
                    <a:pt x="228" y="1088"/>
                  </a:lnTo>
                  <a:lnTo>
                    <a:pt x="228" y="1096"/>
                  </a:lnTo>
                  <a:lnTo>
                    <a:pt x="232" y="1104"/>
                  </a:lnTo>
                  <a:lnTo>
                    <a:pt x="236" y="1112"/>
                  </a:lnTo>
                  <a:lnTo>
                    <a:pt x="240" y="1120"/>
                  </a:lnTo>
                  <a:lnTo>
                    <a:pt x="240" y="1128"/>
                  </a:lnTo>
                  <a:lnTo>
                    <a:pt x="244" y="1140"/>
                  </a:lnTo>
                  <a:lnTo>
                    <a:pt x="244" y="1148"/>
                  </a:lnTo>
                  <a:lnTo>
                    <a:pt x="244" y="1156"/>
                  </a:lnTo>
                  <a:lnTo>
                    <a:pt x="244" y="1164"/>
                  </a:lnTo>
                  <a:lnTo>
                    <a:pt x="240" y="1172"/>
                  </a:lnTo>
                  <a:lnTo>
                    <a:pt x="236" y="1180"/>
                  </a:lnTo>
                  <a:lnTo>
                    <a:pt x="236" y="1188"/>
                  </a:lnTo>
                  <a:lnTo>
                    <a:pt x="236" y="1196"/>
                  </a:lnTo>
                  <a:lnTo>
                    <a:pt x="236" y="1204"/>
                  </a:lnTo>
                  <a:lnTo>
                    <a:pt x="236" y="1212"/>
                  </a:lnTo>
                  <a:lnTo>
                    <a:pt x="236" y="1220"/>
                  </a:lnTo>
                  <a:lnTo>
                    <a:pt x="236" y="1228"/>
                  </a:lnTo>
                  <a:lnTo>
                    <a:pt x="236" y="1240"/>
                  </a:lnTo>
                  <a:lnTo>
                    <a:pt x="232" y="1248"/>
                  </a:lnTo>
                  <a:lnTo>
                    <a:pt x="232" y="1256"/>
                  </a:lnTo>
                  <a:lnTo>
                    <a:pt x="228" y="1264"/>
                  </a:lnTo>
                  <a:lnTo>
                    <a:pt x="228" y="1272"/>
                  </a:lnTo>
                  <a:lnTo>
                    <a:pt x="228" y="1280"/>
                  </a:lnTo>
                  <a:lnTo>
                    <a:pt x="228" y="1288"/>
                  </a:lnTo>
                  <a:lnTo>
                    <a:pt x="228" y="1296"/>
                  </a:lnTo>
                  <a:lnTo>
                    <a:pt x="228" y="1304"/>
                  </a:lnTo>
                  <a:lnTo>
                    <a:pt x="228" y="1312"/>
                  </a:lnTo>
                  <a:lnTo>
                    <a:pt x="228" y="1320"/>
                  </a:lnTo>
                  <a:lnTo>
                    <a:pt x="228" y="1328"/>
                  </a:lnTo>
                  <a:lnTo>
                    <a:pt x="228" y="1336"/>
                  </a:lnTo>
                  <a:lnTo>
                    <a:pt x="228" y="1344"/>
                  </a:lnTo>
                  <a:lnTo>
                    <a:pt x="228" y="1352"/>
                  </a:lnTo>
                  <a:lnTo>
                    <a:pt x="228" y="1360"/>
                  </a:lnTo>
                  <a:lnTo>
                    <a:pt x="228" y="1368"/>
                  </a:lnTo>
                  <a:lnTo>
                    <a:pt x="232" y="1376"/>
                  </a:lnTo>
                  <a:lnTo>
                    <a:pt x="232" y="1384"/>
                  </a:lnTo>
                  <a:lnTo>
                    <a:pt x="232" y="1392"/>
                  </a:lnTo>
                  <a:lnTo>
                    <a:pt x="228" y="1408"/>
                  </a:lnTo>
                  <a:lnTo>
                    <a:pt x="228" y="1420"/>
                  </a:lnTo>
                  <a:lnTo>
                    <a:pt x="228" y="1428"/>
                  </a:lnTo>
                  <a:lnTo>
                    <a:pt x="228" y="1436"/>
                  </a:lnTo>
                  <a:lnTo>
                    <a:pt x="224" y="1444"/>
                  </a:lnTo>
                  <a:lnTo>
                    <a:pt x="220" y="1452"/>
                  </a:lnTo>
                  <a:lnTo>
                    <a:pt x="212" y="1460"/>
                  </a:lnTo>
                  <a:lnTo>
                    <a:pt x="208" y="1468"/>
                  </a:lnTo>
                  <a:lnTo>
                    <a:pt x="200" y="1476"/>
                  </a:lnTo>
                  <a:lnTo>
                    <a:pt x="196" y="1484"/>
                  </a:lnTo>
                  <a:lnTo>
                    <a:pt x="188" y="1488"/>
                  </a:lnTo>
                  <a:lnTo>
                    <a:pt x="184" y="1496"/>
                  </a:lnTo>
                  <a:lnTo>
                    <a:pt x="176" y="1500"/>
                  </a:lnTo>
                  <a:lnTo>
                    <a:pt x="172" y="1508"/>
                  </a:lnTo>
                  <a:lnTo>
                    <a:pt x="164" y="1508"/>
                  </a:lnTo>
                  <a:lnTo>
                    <a:pt x="156" y="1512"/>
                  </a:lnTo>
                  <a:lnTo>
                    <a:pt x="148" y="1520"/>
                  </a:lnTo>
                  <a:lnTo>
                    <a:pt x="140" y="1524"/>
                  </a:lnTo>
                  <a:lnTo>
                    <a:pt x="136" y="1532"/>
                  </a:lnTo>
                  <a:lnTo>
                    <a:pt x="128" y="1536"/>
                  </a:lnTo>
                  <a:lnTo>
                    <a:pt x="124" y="1544"/>
                  </a:lnTo>
                  <a:lnTo>
                    <a:pt x="116" y="1552"/>
                  </a:lnTo>
                  <a:lnTo>
                    <a:pt x="116" y="1560"/>
                  </a:lnTo>
                  <a:lnTo>
                    <a:pt x="108" y="1564"/>
                  </a:lnTo>
                  <a:lnTo>
                    <a:pt x="104" y="1572"/>
                  </a:lnTo>
                  <a:lnTo>
                    <a:pt x="96" y="1580"/>
                  </a:lnTo>
                  <a:lnTo>
                    <a:pt x="88" y="1584"/>
                  </a:lnTo>
                  <a:lnTo>
                    <a:pt x="88" y="1592"/>
                  </a:lnTo>
                  <a:lnTo>
                    <a:pt x="80" y="1596"/>
                  </a:lnTo>
                  <a:lnTo>
                    <a:pt x="76" y="1604"/>
                  </a:lnTo>
                  <a:lnTo>
                    <a:pt x="68" y="1612"/>
                  </a:lnTo>
                  <a:lnTo>
                    <a:pt x="64" y="1620"/>
                  </a:lnTo>
                  <a:lnTo>
                    <a:pt x="56" y="1628"/>
                  </a:lnTo>
                  <a:lnTo>
                    <a:pt x="52" y="1636"/>
                  </a:lnTo>
                  <a:lnTo>
                    <a:pt x="44" y="1644"/>
                  </a:lnTo>
                  <a:lnTo>
                    <a:pt x="44" y="1652"/>
                  </a:lnTo>
                  <a:lnTo>
                    <a:pt x="40" y="1660"/>
                  </a:lnTo>
                  <a:lnTo>
                    <a:pt x="36" y="1668"/>
                  </a:lnTo>
                  <a:lnTo>
                    <a:pt x="28" y="1676"/>
                  </a:lnTo>
                  <a:lnTo>
                    <a:pt x="24" y="1684"/>
                  </a:lnTo>
                  <a:lnTo>
                    <a:pt x="24" y="1692"/>
                  </a:lnTo>
                  <a:lnTo>
                    <a:pt x="16" y="1696"/>
                  </a:lnTo>
                  <a:lnTo>
                    <a:pt x="12" y="1708"/>
                  </a:lnTo>
                  <a:lnTo>
                    <a:pt x="4" y="1716"/>
                  </a:lnTo>
                  <a:lnTo>
                    <a:pt x="0" y="1724"/>
                  </a:lnTo>
                  <a:lnTo>
                    <a:pt x="0" y="1732"/>
                  </a:lnTo>
                  <a:lnTo>
                    <a:pt x="8" y="1736"/>
                  </a:lnTo>
                  <a:lnTo>
                    <a:pt x="16" y="1744"/>
                  </a:lnTo>
                  <a:lnTo>
                    <a:pt x="24" y="1748"/>
                  </a:lnTo>
                  <a:lnTo>
                    <a:pt x="32" y="1752"/>
                  </a:lnTo>
                  <a:lnTo>
                    <a:pt x="40" y="1756"/>
                  </a:lnTo>
                  <a:lnTo>
                    <a:pt x="52" y="1760"/>
                  </a:lnTo>
                  <a:lnTo>
                    <a:pt x="60" y="1764"/>
                  </a:lnTo>
                  <a:lnTo>
                    <a:pt x="68" y="1768"/>
                  </a:lnTo>
                  <a:lnTo>
                    <a:pt x="76" y="1772"/>
                  </a:lnTo>
                  <a:lnTo>
                    <a:pt x="96" y="1776"/>
                  </a:lnTo>
                  <a:lnTo>
                    <a:pt x="108" y="1780"/>
                  </a:lnTo>
                  <a:lnTo>
                    <a:pt x="124" y="1784"/>
                  </a:lnTo>
                  <a:lnTo>
                    <a:pt x="136" y="1788"/>
                  </a:lnTo>
                  <a:lnTo>
                    <a:pt x="144" y="1788"/>
                  </a:lnTo>
                  <a:lnTo>
                    <a:pt x="156" y="1792"/>
                  </a:lnTo>
                  <a:lnTo>
                    <a:pt x="168" y="1792"/>
                  </a:lnTo>
                  <a:lnTo>
                    <a:pt x="176" y="1796"/>
                  </a:lnTo>
                  <a:lnTo>
                    <a:pt x="188" y="1796"/>
                  </a:lnTo>
                  <a:lnTo>
                    <a:pt x="196" y="1800"/>
                  </a:lnTo>
                  <a:lnTo>
                    <a:pt x="208" y="1804"/>
                  </a:lnTo>
                  <a:lnTo>
                    <a:pt x="220" y="1808"/>
                  </a:lnTo>
                  <a:lnTo>
                    <a:pt x="228" y="1808"/>
                  </a:lnTo>
                  <a:lnTo>
                    <a:pt x="236" y="1812"/>
                  </a:lnTo>
                  <a:lnTo>
                    <a:pt x="244" y="1812"/>
                  </a:lnTo>
                  <a:lnTo>
                    <a:pt x="252" y="1812"/>
                  </a:lnTo>
                  <a:lnTo>
                    <a:pt x="264" y="1812"/>
                  </a:lnTo>
                  <a:lnTo>
                    <a:pt x="280" y="1820"/>
                  </a:lnTo>
                  <a:lnTo>
                    <a:pt x="288" y="1820"/>
                  </a:lnTo>
                  <a:lnTo>
                    <a:pt x="296" y="1820"/>
                  </a:lnTo>
                  <a:lnTo>
                    <a:pt x="304" y="1820"/>
                  </a:lnTo>
                  <a:lnTo>
                    <a:pt x="312" y="1824"/>
                  </a:lnTo>
                  <a:lnTo>
                    <a:pt x="320" y="1824"/>
                  </a:lnTo>
                  <a:lnTo>
                    <a:pt x="332" y="1828"/>
                  </a:lnTo>
                  <a:lnTo>
                    <a:pt x="344" y="1828"/>
                  </a:lnTo>
                  <a:lnTo>
                    <a:pt x="356" y="1828"/>
                  </a:lnTo>
                  <a:lnTo>
                    <a:pt x="376" y="1832"/>
                  </a:lnTo>
                  <a:lnTo>
                    <a:pt x="388" y="1832"/>
                  </a:lnTo>
                  <a:lnTo>
                    <a:pt x="396" y="1832"/>
                  </a:lnTo>
                  <a:lnTo>
                    <a:pt x="408" y="1832"/>
                  </a:lnTo>
                  <a:lnTo>
                    <a:pt x="420" y="1832"/>
                  </a:lnTo>
                  <a:lnTo>
                    <a:pt x="428" y="1832"/>
                  </a:lnTo>
                  <a:lnTo>
                    <a:pt x="436" y="1828"/>
                  </a:lnTo>
                  <a:lnTo>
                    <a:pt x="444" y="1828"/>
                  </a:lnTo>
                  <a:lnTo>
                    <a:pt x="452" y="1828"/>
                  </a:lnTo>
                  <a:lnTo>
                    <a:pt x="460" y="1824"/>
                  </a:lnTo>
                  <a:lnTo>
                    <a:pt x="464" y="1816"/>
                  </a:lnTo>
                  <a:lnTo>
                    <a:pt x="472" y="1808"/>
                  </a:lnTo>
                  <a:lnTo>
                    <a:pt x="472" y="1800"/>
                  </a:lnTo>
                  <a:lnTo>
                    <a:pt x="476" y="1792"/>
                  </a:lnTo>
                  <a:lnTo>
                    <a:pt x="484" y="1780"/>
                  </a:lnTo>
                  <a:lnTo>
                    <a:pt x="488" y="1768"/>
                  </a:lnTo>
                  <a:lnTo>
                    <a:pt x="488" y="1756"/>
                  </a:lnTo>
                  <a:lnTo>
                    <a:pt x="492" y="1740"/>
                  </a:lnTo>
                  <a:lnTo>
                    <a:pt x="492" y="1732"/>
                  </a:lnTo>
                  <a:lnTo>
                    <a:pt x="492" y="1724"/>
                  </a:lnTo>
                  <a:lnTo>
                    <a:pt x="492" y="1716"/>
                  </a:lnTo>
                  <a:lnTo>
                    <a:pt x="496" y="1704"/>
                  </a:lnTo>
                  <a:lnTo>
                    <a:pt x="496" y="1692"/>
                  </a:lnTo>
                  <a:lnTo>
                    <a:pt x="496" y="1684"/>
                  </a:lnTo>
                  <a:lnTo>
                    <a:pt x="496" y="1676"/>
                  </a:lnTo>
                  <a:lnTo>
                    <a:pt x="496" y="1668"/>
                  </a:lnTo>
                  <a:lnTo>
                    <a:pt x="496" y="1656"/>
                  </a:lnTo>
                  <a:lnTo>
                    <a:pt x="496" y="1640"/>
                  </a:lnTo>
                  <a:lnTo>
                    <a:pt x="496" y="1628"/>
                  </a:lnTo>
                  <a:lnTo>
                    <a:pt x="496" y="1616"/>
                  </a:lnTo>
                  <a:lnTo>
                    <a:pt x="496" y="1608"/>
                  </a:lnTo>
                  <a:lnTo>
                    <a:pt x="496" y="1596"/>
                  </a:lnTo>
                  <a:lnTo>
                    <a:pt x="496" y="1588"/>
                  </a:lnTo>
                  <a:lnTo>
                    <a:pt x="500" y="1576"/>
                  </a:lnTo>
                  <a:lnTo>
                    <a:pt x="500" y="1568"/>
                  </a:lnTo>
                  <a:lnTo>
                    <a:pt x="500" y="1556"/>
                  </a:lnTo>
                  <a:lnTo>
                    <a:pt x="504" y="1548"/>
                  </a:lnTo>
                  <a:lnTo>
                    <a:pt x="504" y="1540"/>
                  </a:lnTo>
                  <a:lnTo>
                    <a:pt x="504" y="1532"/>
                  </a:lnTo>
                  <a:lnTo>
                    <a:pt x="504" y="1520"/>
                  </a:lnTo>
                  <a:lnTo>
                    <a:pt x="504" y="1512"/>
                  </a:lnTo>
                  <a:lnTo>
                    <a:pt x="504" y="1504"/>
                  </a:lnTo>
                  <a:lnTo>
                    <a:pt x="504" y="1496"/>
                  </a:lnTo>
                  <a:lnTo>
                    <a:pt x="504" y="1480"/>
                  </a:lnTo>
                  <a:lnTo>
                    <a:pt x="504" y="1464"/>
                  </a:lnTo>
                  <a:lnTo>
                    <a:pt x="504" y="1448"/>
                  </a:lnTo>
                  <a:lnTo>
                    <a:pt x="504" y="1440"/>
                  </a:lnTo>
                  <a:lnTo>
                    <a:pt x="504" y="1428"/>
                  </a:lnTo>
                  <a:lnTo>
                    <a:pt x="504" y="1412"/>
                  </a:lnTo>
                  <a:lnTo>
                    <a:pt x="504" y="1400"/>
                  </a:lnTo>
                  <a:lnTo>
                    <a:pt x="504" y="1388"/>
                  </a:lnTo>
                  <a:lnTo>
                    <a:pt x="504" y="1376"/>
                  </a:lnTo>
                  <a:lnTo>
                    <a:pt x="504" y="1364"/>
                  </a:lnTo>
                  <a:lnTo>
                    <a:pt x="504" y="1336"/>
                  </a:lnTo>
                  <a:lnTo>
                    <a:pt x="504" y="1324"/>
                  </a:lnTo>
                  <a:lnTo>
                    <a:pt x="504" y="1312"/>
                  </a:lnTo>
                  <a:lnTo>
                    <a:pt x="504" y="1300"/>
                  </a:lnTo>
                  <a:lnTo>
                    <a:pt x="504" y="1280"/>
                  </a:lnTo>
                  <a:lnTo>
                    <a:pt x="504" y="1268"/>
                  </a:lnTo>
                  <a:lnTo>
                    <a:pt x="504" y="1256"/>
                  </a:lnTo>
                  <a:lnTo>
                    <a:pt x="504" y="1236"/>
                  </a:lnTo>
                  <a:lnTo>
                    <a:pt x="504" y="1228"/>
                  </a:lnTo>
                  <a:lnTo>
                    <a:pt x="504" y="1208"/>
                  </a:lnTo>
                  <a:lnTo>
                    <a:pt x="504" y="1192"/>
                  </a:lnTo>
                  <a:lnTo>
                    <a:pt x="504" y="1176"/>
                  </a:lnTo>
                  <a:lnTo>
                    <a:pt x="504" y="1164"/>
                  </a:lnTo>
                  <a:lnTo>
                    <a:pt x="504" y="1152"/>
                  </a:lnTo>
                  <a:lnTo>
                    <a:pt x="504" y="1140"/>
                  </a:lnTo>
                  <a:lnTo>
                    <a:pt x="504" y="1120"/>
                  </a:lnTo>
                  <a:lnTo>
                    <a:pt x="504" y="1104"/>
                  </a:lnTo>
                  <a:lnTo>
                    <a:pt x="504" y="1092"/>
                  </a:lnTo>
                  <a:lnTo>
                    <a:pt x="504" y="1080"/>
                  </a:lnTo>
                  <a:lnTo>
                    <a:pt x="504" y="1056"/>
                  </a:lnTo>
                  <a:lnTo>
                    <a:pt x="504" y="1044"/>
                  </a:lnTo>
                  <a:lnTo>
                    <a:pt x="504" y="1024"/>
                  </a:lnTo>
                  <a:lnTo>
                    <a:pt x="504" y="1012"/>
                  </a:lnTo>
                  <a:lnTo>
                    <a:pt x="504" y="992"/>
                  </a:lnTo>
                  <a:lnTo>
                    <a:pt x="504" y="976"/>
                  </a:lnTo>
                  <a:lnTo>
                    <a:pt x="504" y="956"/>
                  </a:lnTo>
                  <a:lnTo>
                    <a:pt x="504" y="936"/>
                  </a:lnTo>
                  <a:lnTo>
                    <a:pt x="504" y="920"/>
                  </a:lnTo>
                  <a:lnTo>
                    <a:pt x="504" y="900"/>
                  </a:lnTo>
                  <a:lnTo>
                    <a:pt x="504" y="880"/>
                  </a:lnTo>
                  <a:lnTo>
                    <a:pt x="500" y="856"/>
                  </a:lnTo>
                  <a:lnTo>
                    <a:pt x="500" y="812"/>
                  </a:lnTo>
                  <a:lnTo>
                    <a:pt x="500" y="792"/>
                  </a:lnTo>
                  <a:lnTo>
                    <a:pt x="496" y="768"/>
                  </a:lnTo>
                  <a:lnTo>
                    <a:pt x="496" y="748"/>
                  </a:lnTo>
                  <a:lnTo>
                    <a:pt x="496" y="732"/>
                  </a:lnTo>
                  <a:lnTo>
                    <a:pt x="496" y="716"/>
                  </a:lnTo>
                  <a:lnTo>
                    <a:pt x="496" y="696"/>
                  </a:lnTo>
                  <a:lnTo>
                    <a:pt x="496" y="676"/>
                  </a:lnTo>
                  <a:lnTo>
                    <a:pt x="496" y="656"/>
                  </a:lnTo>
                  <a:lnTo>
                    <a:pt x="496" y="636"/>
                  </a:lnTo>
                  <a:lnTo>
                    <a:pt x="496" y="616"/>
                  </a:lnTo>
                  <a:lnTo>
                    <a:pt x="496" y="592"/>
                  </a:lnTo>
                  <a:lnTo>
                    <a:pt x="496" y="568"/>
                  </a:lnTo>
                  <a:lnTo>
                    <a:pt x="496" y="548"/>
                  </a:lnTo>
                  <a:lnTo>
                    <a:pt x="496" y="532"/>
                  </a:lnTo>
                  <a:lnTo>
                    <a:pt x="496" y="516"/>
                  </a:lnTo>
                  <a:lnTo>
                    <a:pt x="496" y="496"/>
                  </a:lnTo>
                  <a:lnTo>
                    <a:pt x="496" y="476"/>
                  </a:lnTo>
                  <a:lnTo>
                    <a:pt x="496" y="456"/>
                  </a:lnTo>
                  <a:lnTo>
                    <a:pt x="496" y="440"/>
                  </a:lnTo>
                  <a:lnTo>
                    <a:pt x="496" y="424"/>
                  </a:lnTo>
                  <a:lnTo>
                    <a:pt x="496" y="412"/>
                  </a:lnTo>
                  <a:lnTo>
                    <a:pt x="492" y="392"/>
                  </a:lnTo>
                  <a:lnTo>
                    <a:pt x="492" y="372"/>
                  </a:lnTo>
                  <a:lnTo>
                    <a:pt x="492" y="356"/>
                  </a:lnTo>
                  <a:lnTo>
                    <a:pt x="492" y="344"/>
                  </a:lnTo>
                  <a:lnTo>
                    <a:pt x="492" y="332"/>
                  </a:lnTo>
                  <a:lnTo>
                    <a:pt x="492" y="324"/>
                  </a:lnTo>
                  <a:lnTo>
                    <a:pt x="492" y="312"/>
                  </a:lnTo>
                  <a:lnTo>
                    <a:pt x="492" y="304"/>
                  </a:lnTo>
                  <a:lnTo>
                    <a:pt x="492" y="296"/>
                  </a:lnTo>
                  <a:lnTo>
                    <a:pt x="492" y="284"/>
                  </a:lnTo>
                  <a:lnTo>
                    <a:pt x="492" y="272"/>
                  </a:lnTo>
                  <a:lnTo>
                    <a:pt x="492" y="264"/>
                  </a:lnTo>
                  <a:lnTo>
                    <a:pt x="488" y="256"/>
                  </a:lnTo>
                  <a:lnTo>
                    <a:pt x="488" y="244"/>
                  </a:lnTo>
                  <a:lnTo>
                    <a:pt x="488" y="236"/>
                  </a:lnTo>
                  <a:lnTo>
                    <a:pt x="484" y="224"/>
                  </a:lnTo>
                  <a:lnTo>
                    <a:pt x="484" y="216"/>
                  </a:lnTo>
                  <a:lnTo>
                    <a:pt x="484" y="208"/>
                  </a:lnTo>
                  <a:lnTo>
                    <a:pt x="484" y="200"/>
                  </a:lnTo>
                  <a:lnTo>
                    <a:pt x="484" y="192"/>
                  </a:lnTo>
                  <a:lnTo>
                    <a:pt x="484" y="180"/>
                  </a:lnTo>
                  <a:lnTo>
                    <a:pt x="484" y="172"/>
                  </a:lnTo>
                  <a:lnTo>
                    <a:pt x="484" y="156"/>
                  </a:lnTo>
                  <a:lnTo>
                    <a:pt x="484" y="148"/>
                  </a:lnTo>
                  <a:lnTo>
                    <a:pt x="484" y="136"/>
                  </a:lnTo>
                  <a:lnTo>
                    <a:pt x="484" y="124"/>
                  </a:lnTo>
                  <a:lnTo>
                    <a:pt x="484" y="112"/>
                  </a:lnTo>
                  <a:lnTo>
                    <a:pt x="484" y="100"/>
                  </a:lnTo>
                  <a:lnTo>
                    <a:pt x="480" y="92"/>
                  </a:lnTo>
                  <a:lnTo>
                    <a:pt x="480" y="84"/>
                  </a:lnTo>
                  <a:lnTo>
                    <a:pt x="480" y="76"/>
                  </a:lnTo>
                  <a:lnTo>
                    <a:pt x="476" y="68"/>
                  </a:lnTo>
                  <a:lnTo>
                    <a:pt x="472" y="60"/>
                  </a:lnTo>
                  <a:lnTo>
                    <a:pt x="468" y="52"/>
                  </a:lnTo>
                  <a:lnTo>
                    <a:pt x="464" y="40"/>
                  </a:lnTo>
                  <a:lnTo>
                    <a:pt x="456" y="32"/>
                  </a:lnTo>
                  <a:lnTo>
                    <a:pt x="452" y="20"/>
                  </a:lnTo>
                  <a:lnTo>
                    <a:pt x="448" y="12"/>
                  </a:lnTo>
                  <a:lnTo>
                    <a:pt x="440" y="4"/>
                  </a:lnTo>
                  <a:lnTo>
                    <a:pt x="432" y="4"/>
                  </a:lnTo>
                  <a:lnTo>
                    <a:pt x="424" y="0"/>
                  </a:lnTo>
                  <a:lnTo>
                    <a:pt x="416" y="0"/>
                  </a:lnTo>
                  <a:lnTo>
                    <a:pt x="408" y="0"/>
                  </a:lnTo>
                  <a:lnTo>
                    <a:pt x="400" y="0"/>
                  </a:lnTo>
                  <a:lnTo>
                    <a:pt x="392" y="0"/>
                  </a:lnTo>
                  <a:lnTo>
                    <a:pt x="384" y="0"/>
                  </a:lnTo>
                  <a:lnTo>
                    <a:pt x="376" y="4"/>
                  </a:lnTo>
                  <a:lnTo>
                    <a:pt x="368" y="8"/>
                  </a:lnTo>
                  <a:lnTo>
                    <a:pt x="360" y="8"/>
                  </a:lnTo>
                  <a:lnTo>
                    <a:pt x="348" y="12"/>
                  </a:lnTo>
                  <a:lnTo>
                    <a:pt x="340" y="16"/>
                  </a:lnTo>
                  <a:lnTo>
                    <a:pt x="332" y="16"/>
                  </a:lnTo>
                  <a:lnTo>
                    <a:pt x="316" y="20"/>
                  </a:lnTo>
                  <a:lnTo>
                    <a:pt x="308" y="24"/>
                  </a:lnTo>
                  <a:lnTo>
                    <a:pt x="296" y="28"/>
                  </a:lnTo>
                  <a:lnTo>
                    <a:pt x="288" y="32"/>
                  </a:lnTo>
                  <a:lnTo>
                    <a:pt x="280" y="32"/>
                  </a:lnTo>
                  <a:lnTo>
                    <a:pt x="272" y="36"/>
                  </a:lnTo>
                  <a:lnTo>
                    <a:pt x="264" y="40"/>
                  </a:lnTo>
                  <a:lnTo>
                    <a:pt x="252" y="48"/>
                  </a:lnTo>
                  <a:lnTo>
                    <a:pt x="244" y="48"/>
                  </a:lnTo>
                  <a:lnTo>
                    <a:pt x="236" y="52"/>
                  </a:lnTo>
                  <a:lnTo>
                    <a:pt x="232" y="60"/>
                  </a:lnTo>
                  <a:lnTo>
                    <a:pt x="224" y="60"/>
                  </a:lnTo>
                  <a:lnTo>
                    <a:pt x="220" y="68"/>
                  </a:lnTo>
                  <a:lnTo>
                    <a:pt x="216" y="68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auto">
            <a:xfrm>
              <a:off x="1329" y="3542"/>
              <a:ext cx="2833" cy="685"/>
            </a:xfrm>
            <a:custGeom>
              <a:avLst/>
              <a:gdLst/>
              <a:ahLst/>
              <a:cxnLst>
                <a:cxn ang="0">
                  <a:pos x="240" y="76"/>
                </a:cxn>
                <a:cxn ang="0">
                  <a:pos x="300" y="140"/>
                </a:cxn>
                <a:cxn ang="0">
                  <a:pos x="368" y="204"/>
                </a:cxn>
                <a:cxn ang="0">
                  <a:pos x="424" y="260"/>
                </a:cxn>
                <a:cxn ang="0">
                  <a:pos x="500" y="320"/>
                </a:cxn>
                <a:cxn ang="0">
                  <a:pos x="552" y="412"/>
                </a:cxn>
                <a:cxn ang="0">
                  <a:pos x="628" y="436"/>
                </a:cxn>
                <a:cxn ang="0">
                  <a:pos x="656" y="440"/>
                </a:cxn>
                <a:cxn ang="0">
                  <a:pos x="728" y="428"/>
                </a:cxn>
                <a:cxn ang="0">
                  <a:pos x="824" y="428"/>
                </a:cxn>
                <a:cxn ang="0">
                  <a:pos x="924" y="432"/>
                </a:cxn>
                <a:cxn ang="0">
                  <a:pos x="1000" y="428"/>
                </a:cxn>
                <a:cxn ang="0">
                  <a:pos x="1092" y="428"/>
                </a:cxn>
                <a:cxn ang="0">
                  <a:pos x="1184" y="416"/>
                </a:cxn>
                <a:cxn ang="0">
                  <a:pos x="1272" y="416"/>
                </a:cxn>
                <a:cxn ang="0">
                  <a:pos x="1368" y="416"/>
                </a:cxn>
                <a:cxn ang="0">
                  <a:pos x="1472" y="404"/>
                </a:cxn>
                <a:cxn ang="0">
                  <a:pos x="1572" y="400"/>
                </a:cxn>
                <a:cxn ang="0">
                  <a:pos x="1660" y="384"/>
                </a:cxn>
                <a:cxn ang="0">
                  <a:pos x="1732" y="388"/>
                </a:cxn>
                <a:cxn ang="0">
                  <a:pos x="1820" y="392"/>
                </a:cxn>
                <a:cxn ang="0">
                  <a:pos x="1920" y="396"/>
                </a:cxn>
                <a:cxn ang="0">
                  <a:pos x="2024" y="400"/>
                </a:cxn>
                <a:cxn ang="0">
                  <a:pos x="2116" y="408"/>
                </a:cxn>
                <a:cxn ang="0">
                  <a:pos x="2196" y="372"/>
                </a:cxn>
                <a:cxn ang="0">
                  <a:pos x="2264" y="316"/>
                </a:cxn>
                <a:cxn ang="0">
                  <a:pos x="2364" y="288"/>
                </a:cxn>
                <a:cxn ang="0">
                  <a:pos x="2512" y="320"/>
                </a:cxn>
                <a:cxn ang="0">
                  <a:pos x="2728" y="320"/>
                </a:cxn>
                <a:cxn ang="0">
                  <a:pos x="2792" y="396"/>
                </a:cxn>
                <a:cxn ang="0">
                  <a:pos x="2828" y="500"/>
                </a:cxn>
                <a:cxn ang="0">
                  <a:pos x="2828" y="592"/>
                </a:cxn>
                <a:cxn ang="0">
                  <a:pos x="2736" y="616"/>
                </a:cxn>
                <a:cxn ang="0">
                  <a:pos x="2632" y="628"/>
                </a:cxn>
                <a:cxn ang="0">
                  <a:pos x="2528" y="640"/>
                </a:cxn>
                <a:cxn ang="0">
                  <a:pos x="2424" y="640"/>
                </a:cxn>
                <a:cxn ang="0">
                  <a:pos x="2308" y="640"/>
                </a:cxn>
                <a:cxn ang="0">
                  <a:pos x="2180" y="644"/>
                </a:cxn>
                <a:cxn ang="0">
                  <a:pos x="2068" y="652"/>
                </a:cxn>
                <a:cxn ang="0">
                  <a:pos x="1936" y="656"/>
                </a:cxn>
                <a:cxn ang="0">
                  <a:pos x="1836" y="656"/>
                </a:cxn>
                <a:cxn ang="0">
                  <a:pos x="1712" y="648"/>
                </a:cxn>
                <a:cxn ang="0">
                  <a:pos x="1556" y="636"/>
                </a:cxn>
                <a:cxn ang="0">
                  <a:pos x="1448" y="636"/>
                </a:cxn>
                <a:cxn ang="0">
                  <a:pos x="1340" y="656"/>
                </a:cxn>
                <a:cxn ang="0">
                  <a:pos x="1204" y="672"/>
                </a:cxn>
                <a:cxn ang="0">
                  <a:pos x="1084" y="672"/>
                </a:cxn>
                <a:cxn ang="0">
                  <a:pos x="924" y="668"/>
                </a:cxn>
                <a:cxn ang="0">
                  <a:pos x="844" y="672"/>
                </a:cxn>
                <a:cxn ang="0">
                  <a:pos x="716" y="684"/>
                </a:cxn>
                <a:cxn ang="0">
                  <a:pos x="612" y="668"/>
                </a:cxn>
                <a:cxn ang="0">
                  <a:pos x="504" y="640"/>
                </a:cxn>
                <a:cxn ang="0">
                  <a:pos x="400" y="636"/>
                </a:cxn>
                <a:cxn ang="0">
                  <a:pos x="276" y="648"/>
                </a:cxn>
                <a:cxn ang="0">
                  <a:pos x="164" y="656"/>
                </a:cxn>
                <a:cxn ang="0">
                  <a:pos x="60" y="632"/>
                </a:cxn>
                <a:cxn ang="0">
                  <a:pos x="8" y="552"/>
                </a:cxn>
                <a:cxn ang="0">
                  <a:pos x="0" y="444"/>
                </a:cxn>
                <a:cxn ang="0">
                  <a:pos x="8" y="352"/>
                </a:cxn>
                <a:cxn ang="0">
                  <a:pos x="20" y="256"/>
                </a:cxn>
                <a:cxn ang="0">
                  <a:pos x="28" y="156"/>
                </a:cxn>
                <a:cxn ang="0">
                  <a:pos x="44" y="68"/>
                </a:cxn>
                <a:cxn ang="0">
                  <a:pos x="132" y="24"/>
                </a:cxn>
              </a:cxnLst>
              <a:rect l="0" t="0" r="r" b="b"/>
              <a:pathLst>
                <a:path w="2833" h="685">
                  <a:moveTo>
                    <a:pt x="216" y="0"/>
                  </a:moveTo>
                  <a:lnTo>
                    <a:pt x="212" y="8"/>
                  </a:lnTo>
                  <a:lnTo>
                    <a:pt x="212" y="16"/>
                  </a:lnTo>
                  <a:lnTo>
                    <a:pt x="216" y="24"/>
                  </a:lnTo>
                  <a:lnTo>
                    <a:pt x="220" y="32"/>
                  </a:lnTo>
                  <a:lnTo>
                    <a:pt x="220" y="40"/>
                  </a:lnTo>
                  <a:lnTo>
                    <a:pt x="224" y="48"/>
                  </a:lnTo>
                  <a:lnTo>
                    <a:pt x="224" y="56"/>
                  </a:lnTo>
                  <a:lnTo>
                    <a:pt x="228" y="64"/>
                  </a:lnTo>
                  <a:lnTo>
                    <a:pt x="232" y="72"/>
                  </a:lnTo>
                  <a:lnTo>
                    <a:pt x="240" y="76"/>
                  </a:lnTo>
                  <a:lnTo>
                    <a:pt x="244" y="84"/>
                  </a:lnTo>
                  <a:lnTo>
                    <a:pt x="252" y="88"/>
                  </a:lnTo>
                  <a:lnTo>
                    <a:pt x="260" y="92"/>
                  </a:lnTo>
                  <a:lnTo>
                    <a:pt x="268" y="96"/>
                  </a:lnTo>
                  <a:lnTo>
                    <a:pt x="272" y="104"/>
                  </a:lnTo>
                  <a:lnTo>
                    <a:pt x="280" y="108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96" y="124"/>
                  </a:lnTo>
                  <a:lnTo>
                    <a:pt x="296" y="132"/>
                  </a:lnTo>
                  <a:lnTo>
                    <a:pt x="300" y="140"/>
                  </a:lnTo>
                  <a:lnTo>
                    <a:pt x="304" y="148"/>
                  </a:lnTo>
                  <a:lnTo>
                    <a:pt x="308" y="156"/>
                  </a:lnTo>
                  <a:lnTo>
                    <a:pt x="316" y="160"/>
                  </a:lnTo>
                  <a:lnTo>
                    <a:pt x="320" y="168"/>
                  </a:lnTo>
                  <a:lnTo>
                    <a:pt x="324" y="176"/>
                  </a:lnTo>
                  <a:lnTo>
                    <a:pt x="328" y="184"/>
                  </a:lnTo>
                  <a:lnTo>
                    <a:pt x="336" y="188"/>
                  </a:lnTo>
                  <a:lnTo>
                    <a:pt x="340" y="196"/>
                  </a:lnTo>
                  <a:lnTo>
                    <a:pt x="352" y="200"/>
                  </a:lnTo>
                  <a:lnTo>
                    <a:pt x="360" y="200"/>
                  </a:lnTo>
                  <a:lnTo>
                    <a:pt x="368" y="204"/>
                  </a:lnTo>
                  <a:lnTo>
                    <a:pt x="376" y="208"/>
                  </a:lnTo>
                  <a:lnTo>
                    <a:pt x="384" y="208"/>
                  </a:lnTo>
                  <a:lnTo>
                    <a:pt x="396" y="208"/>
                  </a:lnTo>
                  <a:lnTo>
                    <a:pt x="404" y="208"/>
                  </a:lnTo>
                  <a:lnTo>
                    <a:pt x="420" y="212"/>
                  </a:lnTo>
                  <a:lnTo>
                    <a:pt x="428" y="220"/>
                  </a:lnTo>
                  <a:lnTo>
                    <a:pt x="428" y="228"/>
                  </a:lnTo>
                  <a:lnTo>
                    <a:pt x="424" y="236"/>
                  </a:lnTo>
                  <a:lnTo>
                    <a:pt x="424" y="244"/>
                  </a:lnTo>
                  <a:lnTo>
                    <a:pt x="424" y="252"/>
                  </a:lnTo>
                  <a:lnTo>
                    <a:pt x="424" y="260"/>
                  </a:lnTo>
                  <a:lnTo>
                    <a:pt x="432" y="264"/>
                  </a:lnTo>
                  <a:lnTo>
                    <a:pt x="440" y="268"/>
                  </a:lnTo>
                  <a:lnTo>
                    <a:pt x="448" y="276"/>
                  </a:lnTo>
                  <a:lnTo>
                    <a:pt x="456" y="280"/>
                  </a:lnTo>
                  <a:lnTo>
                    <a:pt x="464" y="284"/>
                  </a:lnTo>
                  <a:lnTo>
                    <a:pt x="468" y="292"/>
                  </a:lnTo>
                  <a:lnTo>
                    <a:pt x="476" y="296"/>
                  </a:lnTo>
                  <a:lnTo>
                    <a:pt x="480" y="304"/>
                  </a:lnTo>
                  <a:lnTo>
                    <a:pt x="488" y="308"/>
                  </a:lnTo>
                  <a:lnTo>
                    <a:pt x="496" y="312"/>
                  </a:lnTo>
                  <a:lnTo>
                    <a:pt x="500" y="320"/>
                  </a:lnTo>
                  <a:lnTo>
                    <a:pt x="504" y="328"/>
                  </a:lnTo>
                  <a:lnTo>
                    <a:pt x="508" y="336"/>
                  </a:lnTo>
                  <a:lnTo>
                    <a:pt x="508" y="344"/>
                  </a:lnTo>
                  <a:lnTo>
                    <a:pt x="512" y="352"/>
                  </a:lnTo>
                  <a:lnTo>
                    <a:pt x="516" y="364"/>
                  </a:lnTo>
                  <a:lnTo>
                    <a:pt x="520" y="372"/>
                  </a:lnTo>
                  <a:lnTo>
                    <a:pt x="528" y="380"/>
                  </a:lnTo>
                  <a:lnTo>
                    <a:pt x="536" y="388"/>
                  </a:lnTo>
                  <a:lnTo>
                    <a:pt x="540" y="396"/>
                  </a:lnTo>
                  <a:lnTo>
                    <a:pt x="548" y="404"/>
                  </a:lnTo>
                  <a:lnTo>
                    <a:pt x="552" y="412"/>
                  </a:lnTo>
                  <a:lnTo>
                    <a:pt x="552" y="404"/>
                  </a:lnTo>
                  <a:lnTo>
                    <a:pt x="556" y="412"/>
                  </a:lnTo>
                  <a:lnTo>
                    <a:pt x="564" y="412"/>
                  </a:lnTo>
                  <a:lnTo>
                    <a:pt x="572" y="420"/>
                  </a:lnTo>
                  <a:lnTo>
                    <a:pt x="580" y="424"/>
                  </a:lnTo>
                  <a:lnTo>
                    <a:pt x="588" y="428"/>
                  </a:lnTo>
                  <a:lnTo>
                    <a:pt x="596" y="432"/>
                  </a:lnTo>
                  <a:lnTo>
                    <a:pt x="604" y="432"/>
                  </a:lnTo>
                  <a:lnTo>
                    <a:pt x="612" y="432"/>
                  </a:lnTo>
                  <a:lnTo>
                    <a:pt x="620" y="436"/>
                  </a:lnTo>
                  <a:lnTo>
                    <a:pt x="628" y="436"/>
                  </a:lnTo>
                  <a:lnTo>
                    <a:pt x="636" y="436"/>
                  </a:lnTo>
                  <a:lnTo>
                    <a:pt x="644" y="436"/>
                  </a:lnTo>
                  <a:lnTo>
                    <a:pt x="656" y="440"/>
                  </a:lnTo>
                  <a:lnTo>
                    <a:pt x="664" y="440"/>
                  </a:lnTo>
                  <a:lnTo>
                    <a:pt x="672" y="440"/>
                  </a:lnTo>
                  <a:lnTo>
                    <a:pt x="680" y="444"/>
                  </a:lnTo>
                  <a:lnTo>
                    <a:pt x="688" y="444"/>
                  </a:lnTo>
                  <a:lnTo>
                    <a:pt x="680" y="440"/>
                  </a:lnTo>
                  <a:lnTo>
                    <a:pt x="672" y="440"/>
                  </a:lnTo>
                  <a:lnTo>
                    <a:pt x="664" y="440"/>
                  </a:lnTo>
                  <a:lnTo>
                    <a:pt x="656" y="440"/>
                  </a:lnTo>
                  <a:lnTo>
                    <a:pt x="648" y="440"/>
                  </a:lnTo>
                  <a:lnTo>
                    <a:pt x="656" y="436"/>
                  </a:lnTo>
                  <a:lnTo>
                    <a:pt x="664" y="436"/>
                  </a:lnTo>
                  <a:lnTo>
                    <a:pt x="672" y="436"/>
                  </a:lnTo>
                  <a:lnTo>
                    <a:pt x="680" y="432"/>
                  </a:lnTo>
                  <a:lnTo>
                    <a:pt x="688" y="432"/>
                  </a:lnTo>
                  <a:lnTo>
                    <a:pt x="696" y="432"/>
                  </a:lnTo>
                  <a:lnTo>
                    <a:pt x="704" y="432"/>
                  </a:lnTo>
                  <a:lnTo>
                    <a:pt x="712" y="432"/>
                  </a:lnTo>
                  <a:lnTo>
                    <a:pt x="720" y="432"/>
                  </a:lnTo>
                  <a:lnTo>
                    <a:pt x="728" y="428"/>
                  </a:lnTo>
                  <a:lnTo>
                    <a:pt x="736" y="428"/>
                  </a:lnTo>
                  <a:lnTo>
                    <a:pt x="744" y="428"/>
                  </a:lnTo>
                  <a:lnTo>
                    <a:pt x="760" y="428"/>
                  </a:lnTo>
                  <a:lnTo>
                    <a:pt x="768" y="428"/>
                  </a:lnTo>
                  <a:lnTo>
                    <a:pt x="776" y="424"/>
                  </a:lnTo>
                  <a:lnTo>
                    <a:pt x="784" y="424"/>
                  </a:lnTo>
                  <a:lnTo>
                    <a:pt x="792" y="424"/>
                  </a:lnTo>
                  <a:lnTo>
                    <a:pt x="800" y="424"/>
                  </a:lnTo>
                  <a:lnTo>
                    <a:pt x="808" y="424"/>
                  </a:lnTo>
                  <a:lnTo>
                    <a:pt x="816" y="428"/>
                  </a:lnTo>
                  <a:lnTo>
                    <a:pt x="824" y="428"/>
                  </a:lnTo>
                  <a:lnTo>
                    <a:pt x="832" y="428"/>
                  </a:lnTo>
                  <a:lnTo>
                    <a:pt x="840" y="428"/>
                  </a:lnTo>
                  <a:lnTo>
                    <a:pt x="848" y="428"/>
                  </a:lnTo>
                  <a:lnTo>
                    <a:pt x="856" y="428"/>
                  </a:lnTo>
                  <a:lnTo>
                    <a:pt x="868" y="428"/>
                  </a:lnTo>
                  <a:lnTo>
                    <a:pt x="876" y="428"/>
                  </a:lnTo>
                  <a:lnTo>
                    <a:pt x="888" y="428"/>
                  </a:lnTo>
                  <a:lnTo>
                    <a:pt x="900" y="428"/>
                  </a:lnTo>
                  <a:lnTo>
                    <a:pt x="908" y="432"/>
                  </a:lnTo>
                  <a:lnTo>
                    <a:pt x="916" y="432"/>
                  </a:lnTo>
                  <a:lnTo>
                    <a:pt x="924" y="432"/>
                  </a:lnTo>
                  <a:lnTo>
                    <a:pt x="932" y="432"/>
                  </a:lnTo>
                  <a:lnTo>
                    <a:pt x="936" y="440"/>
                  </a:lnTo>
                  <a:lnTo>
                    <a:pt x="944" y="440"/>
                  </a:lnTo>
                  <a:lnTo>
                    <a:pt x="952" y="440"/>
                  </a:lnTo>
                  <a:lnTo>
                    <a:pt x="952" y="432"/>
                  </a:lnTo>
                  <a:lnTo>
                    <a:pt x="960" y="432"/>
                  </a:lnTo>
                  <a:lnTo>
                    <a:pt x="968" y="432"/>
                  </a:lnTo>
                  <a:lnTo>
                    <a:pt x="976" y="432"/>
                  </a:lnTo>
                  <a:lnTo>
                    <a:pt x="984" y="432"/>
                  </a:lnTo>
                  <a:lnTo>
                    <a:pt x="992" y="432"/>
                  </a:lnTo>
                  <a:lnTo>
                    <a:pt x="1000" y="428"/>
                  </a:lnTo>
                  <a:lnTo>
                    <a:pt x="1008" y="428"/>
                  </a:lnTo>
                  <a:lnTo>
                    <a:pt x="1016" y="428"/>
                  </a:lnTo>
                  <a:lnTo>
                    <a:pt x="1024" y="428"/>
                  </a:lnTo>
                  <a:lnTo>
                    <a:pt x="1032" y="428"/>
                  </a:lnTo>
                  <a:lnTo>
                    <a:pt x="1040" y="428"/>
                  </a:lnTo>
                  <a:lnTo>
                    <a:pt x="1048" y="428"/>
                  </a:lnTo>
                  <a:lnTo>
                    <a:pt x="1056" y="428"/>
                  </a:lnTo>
                  <a:lnTo>
                    <a:pt x="1064" y="428"/>
                  </a:lnTo>
                  <a:lnTo>
                    <a:pt x="1072" y="428"/>
                  </a:lnTo>
                  <a:lnTo>
                    <a:pt x="1080" y="428"/>
                  </a:lnTo>
                  <a:lnTo>
                    <a:pt x="1092" y="428"/>
                  </a:lnTo>
                  <a:lnTo>
                    <a:pt x="1100" y="428"/>
                  </a:lnTo>
                  <a:lnTo>
                    <a:pt x="1112" y="428"/>
                  </a:lnTo>
                  <a:lnTo>
                    <a:pt x="1120" y="428"/>
                  </a:lnTo>
                  <a:lnTo>
                    <a:pt x="1128" y="428"/>
                  </a:lnTo>
                  <a:lnTo>
                    <a:pt x="1136" y="428"/>
                  </a:lnTo>
                  <a:lnTo>
                    <a:pt x="1144" y="428"/>
                  </a:lnTo>
                  <a:lnTo>
                    <a:pt x="1152" y="424"/>
                  </a:lnTo>
                  <a:lnTo>
                    <a:pt x="1160" y="420"/>
                  </a:lnTo>
                  <a:lnTo>
                    <a:pt x="1168" y="416"/>
                  </a:lnTo>
                  <a:lnTo>
                    <a:pt x="1176" y="416"/>
                  </a:lnTo>
                  <a:lnTo>
                    <a:pt x="1184" y="416"/>
                  </a:lnTo>
                  <a:lnTo>
                    <a:pt x="1192" y="412"/>
                  </a:lnTo>
                  <a:lnTo>
                    <a:pt x="1200" y="412"/>
                  </a:lnTo>
                  <a:lnTo>
                    <a:pt x="1208" y="412"/>
                  </a:lnTo>
                  <a:lnTo>
                    <a:pt x="1216" y="412"/>
                  </a:lnTo>
                  <a:lnTo>
                    <a:pt x="1224" y="412"/>
                  </a:lnTo>
                  <a:lnTo>
                    <a:pt x="1232" y="416"/>
                  </a:lnTo>
                  <a:lnTo>
                    <a:pt x="1240" y="416"/>
                  </a:lnTo>
                  <a:lnTo>
                    <a:pt x="1248" y="416"/>
                  </a:lnTo>
                  <a:lnTo>
                    <a:pt x="1256" y="416"/>
                  </a:lnTo>
                  <a:lnTo>
                    <a:pt x="1264" y="416"/>
                  </a:lnTo>
                  <a:lnTo>
                    <a:pt x="1272" y="416"/>
                  </a:lnTo>
                  <a:lnTo>
                    <a:pt x="1280" y="416"/>
                  </a:lnTo>
                  <a:lnTo>
                    <a:pt x="1288" y="416"/>
                  </a:lnTo>
                  <a:lnTo>
                    <a:pt x="1296" y="416"/>
                  </a:lnTo>
                  <a:lnTo>
                    <a:pt x="1304" y="416"/>
                  </a:lnTo>
                  <a:lnTo>
                    <a:pt x="1312" y="416"/>
                  </a:lnTo>
                  <a:lnTo>
                    <a:pt x="1320" y="416"/>
                  </a:lnTo>
                  <a:lnTo>
                    <a:pt x="1328" y="416"/>
                  </a:lnTo>
                  <a:lnTo>
                    <a:pt x="1336" y="416"/>
                  </a:lnTo>
                  <a:lnTo>
                    <a:pt x="1352" y="412"/>
                  </a:lnTo>
                  <a:lnTo>
                    <a:pt x="1360" y="416"/>
                  </a:lnTo>
                  <a:lnTo>
                    <a:pt x="1368" y="416"/>
                  </a:lnTo>
                  <a:lnTo>
                    <a:pt x="1376" y="416"/>
                  </a:lnTo>
                  <a:lnTo>
                    <a:pt x="1384" y="416"/>
                  </a:lnTo>
                  <a:lnTo>
                    <a:pt x="1392" y="416"/>
                  </a:lnTo>
                  <a:lnTo>
                    <a:pt x="1400" y="416"/>
                  </a:lnTo>
                  <a:lnTo>
                    <a:pt x="1412" y="416"/>
                  </a:lnTo>
                  <a:lnTo>
                    <a:pt x="1420" y="416"/>
                  </a:lnTo>
                  <a:lnTo>
                    <a:pt x="1428" y="412"/>
                  </a:lnTo>
                  <a:lnTo>
                    <a:pt x="1440" y="412"/>
                  </a:lnTo>
                  <a:lnTo>
                    <a:pt x="1448" y="408"/>
                  </a:lnTo>
                  <a:lnTo>
                    <a:pt x="1456" y="408"/>
                  </a:lnTo>
                  <a:lnTo>
                    <a:pt x="1472" y="404"/>
                  </a:lnTo>
                  <a:lnTo>
                    <a:pt x="1480" y="404"/>
                  </a:lnTo>
                  <a:lnTo>
                    <a:pt x="1488" y="404"/>
                  </a:lnTo>
                  <a:lnTo>
                    <a:pt x="1496" y="404"/>
                  </a:lnTo>
                  <a:lnTo>
                    <a:pt x="1504" y="404"/>
                  </a:lnTo>
                  <a:lnTo>
                    <a:pt x="1512" y="404"/>
                  </a:lnTo>
                  <a:lnTo>
                    <a:pt x="1520" y="404"/>
                  </a:lnTo>
                  <a:lnTo>
                    <a:pt x="1528" y="404"/>
                  </a:lnTo>
                  <a:lnTo>
                    <a:pt x="1536" y="404"/>
                  </a:lnTo>
                  <a:lnTo>
                    <a:pt x="1544" y="400"/>
                  </a:lnTo>
                  <a:lnTo>
                    <a:pt x="1560" y="400"/>
                  </a:lnTo>
                  <a:lnTo>
                    <a:pt x="1572" y="400"/>
                  </a:lnTo>
                  <a:lnTo>
                    <a:pt x="1580" y="400"/>
                  </a:lnTo>
                  <a:lnTo>
                    <a:pt x="1588" y="400"/>
                  </a:lnTo>
                  <a:lnTo>
                    <a:pt x="1596" y="400"/>
                  </a:lnTo>
                  <a:lnTo>
                    <a:pt x="1604" y="396"/>
                  </a:lnTo>
                  <a:lnTo>
                    <a:pt x="1612" y="396"/>
                  </a:lnTo>
                  <a:lnTo>
                    <a:pt x="1620" y="396"/>
                  </a:lnTo>
                  <a:lnTo>
                    <a:pt x="1628" y="396"/>
                  </a:lnTo>
                  <a:lnTo>
                    <a:pt x="1636" y="392"/>
                  </a:lnTo>
                  <a:lnTo>
                    <a:pt x="1644" y="392"/>
                  </a:lnTo>
                  <a:lnTo>
                    <a:pt x="1652" y="388"/>
                  </a:lnTo>
                  <a:lnTo>
                    <a:pt x="1660" y="384"/>
                  </a:lnTo>
                  <a:lnTo>
                    <a:pt x="1664" y="392"/>
                  </a:lnTo>
                  <a:lnTo>
                    <a:pt x="1668" y="400"/>
                  </a:lnTo>
                  <a:lnTo>
                    <a:pt x="1668" y="392"/>
                  </a:lnTo>
                  <a:lnTo>
                    <a:pt x="1676" y="392"/>
                  </a:lnTo>
                  <a:lnTo>
                    <a:pt x="1684" y="392"/>
                  </a:lnTo>
                  <a:lnTo>
                    <a:pt x="1692" y="388"/>
                  </a:lnTo>
                  <a:lnTo>
                    <a:pt x="1700" y="388"/>
                  </a:lnTo>
                  <a:lnTo>
                    <a:pt x="1708" y="388"/>
                  </a:lnTo>
                  <a:lnTo>
                    <a:pt x="1716" y="388"/>
                  </a:lnTo>
                  <a:lnTo>
                    <a:pt x="1724" y="388"/>
                  </a:lnTo>
                  <a:lnTo>
                    <a:pt x="1732" y="388"/>
                  </a:lnTo>
                  <a:lnTo>
                    <a:pt x="1740" y="384"/>
                  </a:lnTo>
                  <a:lnTo>
                    <a:pt x="1748" y="384"/>
                  </a:lnTo>
                  <a:lnTo>
                    <a:pt x="1756" y="384"/>
                  </a:lnTo>
                  <a:lnTo>
                    <a:pt x="1764" y="384"/>
                  </a:lnTo>
                  <a:lnTo>
                    <a:pt x="1772" y="384"/>
                  </a:lnTo>
                  <a:lnTo>
                    <a:pt x="1780" y="384"/>
                  </a:lnTo>
                  <a:lnTo>
                    <a:pt x="1788" y="384"/>
                  </a:lnTo>
                  <a:lnTo>
                    <a:pt x="1796" y="384"/>
                  </a:lnTo>
                  <a:lnTo>
                    <a:pt x="1804" y="384"/>
                  </a:lnTo>
                  <a:lnTo>
                    <a:pt x="1812" y="388"/>
                  </a:lnTo>
                  <a:lnTo>
                    <a:pt x="1820" y="392"/>
                  </a:lnTo>
                  <a:lnTo>
                    <a:pt x="1828" y="392"/>
                  </a:lnTo>
                  <a:lnTo>
                    <a:pt x="1836" y="396"/>
                  </a:lnTo>
                  <a:lnTo>
                    <a:pt x="1844" y="396"/>
                  </a:lnTo>
                  <a:lnTo>
                    <a:pt x="1856" y="396"/>
                  </a:lnTo>
                  <a:lnTo>
                    <a:pt x="1864" y="400"/>
                  </a:lnTo>
                  <a:lnTo>
                    <a:pt x="1876" y="400"/>
                  </a:lnTo>
                  <a:lnTo>
                    <a:pt x="1884" y="400"/>
                  </a:lnTo>
                  <a:lnTo>
                    <a:pt x="1892" y="400"/>
                  </a:lnTo>
                  <a:lnTo>
                    <a:pt x="1900" y="400"/>
                  </a:lnTo>
                  <a:lnTo>
                    <a:pt x="1908" y="396"/>
                  </a:lnTo>
                  <a:lnTo>
                    <a:pt x="1920" y="396"/>
                  </a:lnTo>
                  <a:lnTo>
                    <a:pt x="1932" y="396"/>
                  </a:lnTo>
                  <a:lnTo>
                    <a:pt x="1944" y="396"/>
                  </a:lnTo>
                  <a:lnTo>
                    <a:pt x="1952" y="396"/>
                  </a:lnTo>
                  <a:lnTo>
                    <a:pt x="1964" y="396"/>
                  </a:lnTo>
                  <a:lnTo>
                    <a:pt x="1972" y="396"/>
                  </a:lnTo>
                  <a:lnTo>
                    <a:pt x="1980" y="396"/>
                  </a:lnTo>
                  <a:lnTo>
                    <a:pt x="1988" y="396"/>
                  </a:lnTo>
                  <a:lnTo>
                    <a:pt x="2000" y="396"/>
                  </a:lnTo>
                  <a:lnTo>
                    <a:pt x="2008" y="400"/>
                  </a:lnTo>
                  <a:lnTo>
                    <a:pt x="2016" y="400"/>
                  </a:lnTo>
                  <a:lnTo>
                    <a:pt x="2024" y="400"/>
                  </a:lnTo>
                  <a:lnTo>
                    <a:pt x="2032" y="400"/>
                  </a:lnTo>
                  <a:lnTo>
                    <a:pt x="2040" y="400"/>
                  </a:lnTo>
                  <a:lnTo>
                    <a:pt x="2048" y="400"/>
                  </a:lnTo>
                  <a:lnTo>
                    <a:pt x="2060" y="400"/>
                  </a:lnTo>
                  <a:lnTo>
                    <a:pt x="2068" y="408"/>
                  </a:lnTo>
                  <a:lnTo>
                    <a:pt x="2076" y="408"/>
                  </a:lnTo>
                  <a:lnTo>
                    <a:pt x="2084" y="408"/>
                  </a:lnTo>
                  <a:lnTo>
                    <a:pt x="2092" y="408"/>
                  </a:lnTo>
                  <a:lnTo>
                    <a:pt x="2100" y="408"/>
                  </a:lnTo>
                  <a:lnTo>
                    <a:pt x="2108" y="408"/>
                  </a:lnTo>
                  <a:lnTo>
                    <a:pt x="2116" y="408"/>
                  </a:lnTo>
                  <a:lnTo>
                    <a:pt x="2124" y="408"/>
                  </a:lnTo>
                  <a:lnTo>
                    <a:pt x="2132" y="408"/>
                  </a:lnTo>
                  <a:lnTo>
                    <a:pt x="2140" y="404"/>
                  </a:lnTo>
                  <a:lnTo>
                    <a:pt x="2148" y="396"/>
                  </a:lnTo>
                  <a:lnTo>
                    <a:pt x="2156" y="396"/>
                  </a:lnTo>
                  <a:lnTo>
                    <a:pt x="2164" y="400"/>
                  </a:lnTo>
                  <a:lnTo>
                    <a:pt x="2164" y="392"/>
                  </a:lnTo>
                  <a:lnTo>
                    <a:pt x="2172" y="388"/>
                  </a:lnTo>
                  <a:lnTo>
                    <a:pt x="2180" y="384"/>
                  </a:lnTo>
                  <a:lnTo>
                    <a:pt x="2188" y="376"/>
                  </a:lnTo>
                  <a:lnTo>
                    <a:pt x="2196" y="372"/>
                  </a:lnTo>
                  <a:lnTo>
                    <a:pt x="2196" y="364"/>
                  </a:lnTo>
                  <a:lnTo>
                    <a:pt x="2204" y="360"/>
                  </a:lnTo>
                  <a:lnTo>
                    <a:pt x="2208" y="352"/>
                  </a:lnTo>
                  <a:lnTo>
                    <a:pt x="2216" y="344"/>
                  </a:lnTo>
                  <a:lnTo>
                    <a:pt x="2224" y="340"/>
                  </a:lnTo>
                  <a:lnTo>
                    <a:pt x="2228" y="332"/>
                  </a:lnTo>
                  <a:lnTo>
                    <a:pt x="2236" y="328"/>
                  </a:lnTo>
                  <a:lnTo>
                    <a:pt x="2240" y="320"/>
                  </a:lnTo>
                  <a:lnTo>
                    <a:pt x="2248" y="316"/>
                  </a:lnTo>
                  <a:lnTo>
                    <a:pt x="2256" y="316"/>
                  </a:lnTo>
                  <a:lnTo>
                    <a:pt x="2264" y="316"/>
                  </a:lnTo>
                  <a:lnTo>
                    <a:pt x="2272" y="312"/>
                  </a:lnTo>
                  <a:lnTo>
                    <a:pt x="2280" y="308"/>
                  </a:lnTo>
                  <a:lnTo>
                    <a:pt x="2288" y="304"/>
                  </a:lnTo>
                  <a:lnTo>
                    <a:pt x="2296" y="304"/>
                  </a:lnTo>
                  <a:lnTo>
                    <a:pt x="2304" y="300"/>
                  </a:lnTo>
                  <a:lnTo>
                    <a:pt x="2308" y="292"/>
                  </a:lnTo>
                  <a:lnTo>
                    <a:pt x="2316" y="292"/>
                  </a:lnTo>
                  <a:lnTo>
                    <a:pt x="2332" y="284"/>
                  </a:lnTo>
                  <a:lnTo>
                    <a:pt x="2340" y="280"/>
                  </a:lnTo>
                  <a:lnTo>
                    <a:pt x="2356" y="284"/>
                  </a:lnTo>
                  <a:lnTo>
                    <a:pt x="2364" y="288"/>
                  </a:lnTo>
                  <a:lnTo>
                    <a:pt x="2376" y="292"/>
                  </a:lnTo>
                  <a:lnTo>
                    <a:pt x="2388" y="296"/>
                  </a:lnTo>
                  <a:lnTo>
                    <a:pt x="2400" y="304"/>
                  </a:lnTo>
                  <a:lnTo>
                    <a:pt x="2412" y="304"/>
                  </a:lnTo>
                  <a:lnTo>
                    <a:pt x="2420" y="308"/>
                  </a:lnTo>
                  <a:lnTo>
                    <a:pt x="2432" y="312"/>
                  </a:lnTo>
                  <a:lnTo>
                    <a:pt x="2444" y="312"/>
                  </a:lnTo>
                  <a:lnTo>
                    <a:pt x="2464" y="320"/>
                  </a:lnTo>
                  <a:lnTo>
                    <a:pt x="2480" y="320"/>
                  </a:lnTo>
                  <a:lnTo>
                    <a:pt x="2500" y="320"/>
                  </a:lnTo>
                  <a:lnTo>
                    <a:pt x="2512" y="320"/>
                  </a:lnTo>
                  <a:lnTo>
                    <a:pt x="2540" y="320"/>
                  </a:lnTo>
                  <a:lnTo>
                    <a:pt x="2552" y="324"/>
                  </a:lnTo>
                  <a:lnTo>
                    <a:pt x="2572" y="324"/>
                  </a:lnTo>
                  <a:lnTo>
                    <a:pt x="2592" y="324"/>
                  </a:lnTo>
                  <a:lnTo>
                    <a:pt x="2612" y="324"/>
                  </a:lnTo>
                  <a:lnTo>
                    <a:pt x="2636" y="324"/>
                  </a:lnTo>
                  <a:lnTo>
                    <a:pt x="2664" y="320"/>
                  </a:lnTo>
                  <a:lnTo>
                    <a:pt x="2688" y="320"/>
                  </a:lnTo>
                  <a:lnTo>
                    <a:pt x="2708" y="320"/>
                  </a:lnTo>
                  <a:lnTo>
                    <a:pt x="2720" y="320"/>
                  </a:lnTo>
                  <a:lnTo>
                    <a:pt x="2728" y="320"/>
                  </a:lnTo>
                  <a:lnTo>
                    <a:pt x="2736" y="320"/>
                  </a:lnTo>
                  <a:lnTo>
                    <a:pt x="2744" y="320"/>
                  </a:lnTo>
                  <a:lnTo>
                    <a:pt x="2752" y="328"/>
                  </a:lnTo>
                  <a:lnTo>
                    <a:pt x="2756" y="336"/>
                  </a:lnTo>
                  <a:lnTo>
                    <a:pt x="2764" y="344"/>
                  </a:lnTo>
                  <a:lnTo>
                    <a:pt x="2768" y="352"/>
                  </a:lnTo>
                  <a:lnTo>
                    <a:pt x="2776" y="364"/>
                  </a:lnTo>
                  <a:lnTo>
                    <a:pt x="2780" y="372"/>
                  </a:lnTo>
                  <a:lnTo>
                    <a:pt x="2784" y="380"/>
                  </a:lnTo>
                  <a:lnTo>
                    <a:pt x="2788" y="388"/>
                  </a:lnTo>
                  <a:lnTo>
                    <a:pt x="2792" y="396"/>
                  </a:lnTo>
                  <a:lnTo>
                    <a:pt x="2792" y="404"/>
                  </a:lnTo>
                  <a:lnTo>
                    <a:pt x="2796" y="412"/>
                  </a:lnTo>
                  <a:lnTo>
                    <a:pt x="2800" y="420"/>
                  </a:lnTo>
                  <a:lnTo>
                    <a:pt x="2804" y="432"/>
                  </a:lnTo>
                  <a:lnTo>
                    <a:pt x="2808" y="440"/>
                  </a:lnTo>
                  <a:lnTo>
                    <a:pt x="2816" y="452"/>
                  </a:lnTo>
                  <a:lnTo>
                    <a:pt x="2816" y="460"/>
                  </a:lnTo>
                  <a:lnTo>
                    <a:pt x="2820" y="472"/>
                  </a:lnTo>
                  <a:lnTo>
                    <a:pt x="2824" y="480"/>
                  </a:lnTo>
                  <a:lnTo>
                    <a:pt x="2824" y="492"/>
                  </a:lnTo>
                  <a:lnTo>
                    <a:pt x="2828" y="500"/>
                  </a:lnTo>
                  <a:lnTo>
                    <a:pt x="2832" y="512"/>
                  </a:lnTo>
                  <a:lnTo>
                    <a:pt x="2832" y="520"/>
                  </a:lnTo>
                  <a:lnTo>
                    <a:pt x="2832" y="528"/>
                  </a:lnTo>
                  <a:lnTo>
                    <a:pt x="2832" y="536"/>
                  </a:lnTo>
                  <a:lnTo>
                    <a:pt x="2832" y="544"/>
                  </a:lnTo>
                  <a:lnTo>
                    <a:pt x="2832" y="552"/>
                  </a:lnTo>
                  <a:lnTo>
                    <a:pt x="2832" y="560"/>
                  </a:lnTo>
                  <a:lnTo>
                    <a:pt x="2832" y="568"/>
                  </a:lnTo>
                  <a:lnTo>
                    <a:pt x="2832" y="576"/>
                  </a:lnTo>
                  <a:lnTo>
                    <a:pt x="2832" y="584"/>
                  </a:lnTo>
                  <a:lnTo>
                    <a:pt x="2828" y="592"/>
                  </a:lnTo>
                  <a:lnTo>
                    <a:pt x="2820" y="596"/>
                  </a:lnTo>
                  <a:lnTo>
                    <a:pt x="2812" y="600"/>
                  </a:lnTo>
                  <a:lnTo>
                    <a:pt x="2804" y="604"/>
                  </a:lnTo>
                  <a:lnTo>
                    <a:pt x="2796" y="608"/>
                  </a:lnTo>
                  <a:lnTo>
                    <a:pt x="2788" y="608"/>
                  </a:lnTo>
                  <a:lnTo>
                    <a:pt x="2776" y="612"/>
                  </a:lnTo>
                  <a:lnTo>
                    <a:pt x="2768" y="612"/>
                  </a:lnTo>
                  <a:lnTo>
                    <a:pt x="2760" y="612"/>
                  </a:lnTo>
                  <a:lnTo>
                    <a:pt x="2752" y="616"/>
                  </a:lnTo>
                  <a:lnTo>
                    <a:pt x="2744" y="616"/>
                  </a:lnTo>
                  <a:lnTo>
                    <a:pt x="2736" y="616"/>
                  </a:lnTo>
                  <a:lnTo>
                    <a:pt x="2728" y="620"/>
                  </a:lnTo>
                  <a:lnTo>
                    <a:pt x="2720" y="624"/>
                  </a:lnTo>
                  <a:lnTo>
                    <a:pt x="2712" y="624"/>
                  </a:lnTo>
                  <a:lnTo>
                    <a:pt x="2704" y="624"/>
                  </a:lnTo>
                  <a:lnTo>
                    <a:pt x="2696" y="624"/>
                  </a:lnTo>
                  <a:lnTo>
                    <a:pt x="2688" y="624"/>
                  </a:lnTo>
                  <a:lnTo>
                    <a:pt x="2680" y="624"/>
                  </a:lnTo>
                  <a:lnTo>
                    <a:pt x="2672" y="624"/>
                  </a:lnTo>
                  <a:lnTo>
                    <a:pt x="2656" y="628"/>
                  </a:lnTo>
                  <a:lnTo>
                    <a:pt x="2644" y="628"/>
                  </a:lnTo>
                  <a:lnTo>
                    <a:pt x="2632" y="628"/>
                  </a:lnTo>
                  <a:lnTo>
                    <a:pt x="2624" y="628"/>
                  </a:lnTo>
                  <a:lnTo>
                    <a:pt x="2616" y="628"/>
                  </a:lnTo>
                  <a:lnTo>
                    <a:pt x="2604" y="628"/>
                  </a:lnTo>
                  <a:lnTo>
                    <a:pt x="2596" y="632"/>
                  </a:lnTo>
                  <a:lnTo>
                    <a:pt x="2588" y="632"/>
                  </a:lnTo>
                  <a:lnTo>
                    <a:pt x="2576" y="636"/>
                  </a:lnTo>
                  <a:lnTo>
                    <a:pt x="2568" y="636"/>
                  </a:lnTo>
                  <a:lnTo>
                    <a:pt x="2560" y="640"/>
                  </a:lnTo>
                  <a:lnTo>
                    <a:pt x="2548" y="640"/>
                  </a:lnTo>
                  <a:lnTo>
                    <a:pt x="2536" y="640"/>
                  </a:lnTo>
                  <a:lnTo>
                    <a:pt x="2528" y="640"/>
                  </a:lnTo>
                  <a:lnTo>
                    <a:pt x="2516" y="640"/>
                  </a:lnTo>
                  <a:lnTo>
                    <a:pt x="2508" y="640"/>
                  </a:lnTo>
                  <a:lnTo>
                    <a:pt x="2500" y="640"/>
                  </a:lnTo>
                  <a:lnTo>
                    <a:pt x="2492" y="640"/>
                  </a:lnTo>
                  <a:lnTo>
                    <a:pt x="2476" y="640"/>
                  </a:lnTo>
                  <a:lnTo>
                    <a:pt x="2468" y="640"/>
                  </a:lnTo>
                  <a:lnTo>
                    <a:pt x="2460" y="640"/>
                  </a:lnTo>
                  <a:lnTo>
                    <a:pt x="2452" y="640"/>
                  </a:lnTo>
                  <a:lnTo>
                    <a:pt x="2444" y="640"/>
                  </a:lnTo>
                  <a:lnTo>
                    <a:pt x="2432" y="640"/>
                  </a:lnTo>
                  <a:lnTo>
                    <a:pt x="2424" y="640"/>
                  </a:lnTo>
                  <a:lnTo>
                    <a:pt x="2412" y="640"/>
                  </a:lnTo>
                  <a:lnTo>
                    <a:pt x="2400" y="640"/>
                  </a:lnTo>
                  <a:lnTo>
                    <a:pt x="2384" y="640"/>
                  </a:lnTo>
                  <a:lnTo>
                    <a:pt x="2376" y="640"/>
                  </a:lnTo>
                  <a:lnTo>
                    <a:pt x="2364" y="640"/>
                  </a:lnTo>
                  <a:lnTo>
                    <a:pt x="2356" y="640"/>
                  </a:lnTo>
                  <a:lnTo>
                    <a:pt x="2344" y="640"/>
                  </a:lnTo>
                  <a:lnTo>
                    <a:pt x="2336" y="640"/>
                  </a:lnTo>
                  <a:lnTo>
                    <a:pt x="2324" y="640"/>
                  </a:lnTo>
                  <a:lnTo>
                    <a:pt x="2316" y="640"/>
                  </a:lnTo>
                  <a:lnTo>
                    <a:pt x="2308" y="640"/>
                  </a:lnTo>
                  <a:lnTo>
                    <a:pt x="2296" y="640"/>
                  </a:lnTo>
                  <a:lnTo>
                    <a:pt x="2284" y="640"/>
                  </a:lnTo>
                  <a:lnTo>
                    <a:pt x="2272" y="640"/>
                  </a:lnTo>
                  <a:lnTo>
                    <a:pt x="2264" y="640"/>
                  </a:lnTo>
                  <a:lnTo>
                    <a:pt x="2252" y="640"/>
                  </a:lnTo>
                  <a:lnTo>
                    <a:pt x="2240" y="640"/>
                  </a:lnTo>
                  <a:lnTo>
                    <a:pt x="2232" y="640"/>
                  </a:lnTo>
                  <a:lnTo>
                    <a:pt x="2216" y="644"/>
                  </a:lnTo>
                  <a:lnTo>
                    <a:pt x="2204" y="644"/>
                  </a:lnTo>
                  <a:lnTo>
                    <a:pt x="2192" y="644"/>
                  </a:lnTo>
                  <a:lnTo>
                    <a:pt x="2180" y="644"/>
                  </a:lnTo>
                  <a:lnTo>
                    <a:pt x="2168" y="644"/>
                  </a:lnTo>
                  <a:lnTo>
                    <a:pt x="2160" y="644"/>
                  </a:lnTo>
                  <a:lnTo>
                    <a:pt x="2152" y="644"/>
                  </a:lnTo>
                  <a:lnTo>
                    <a:pt x="2144" y="648"/>
                  </a:lnTo>
                  <a:lnTo>
                    <a:pt x="2132" y="648"/>
                  </a:lnTo>
                  <a:lnTo>
                    <a:pt x="2120" y="648"/>
                  </a:lnTo>
                  <a:lnTo>
                    <a:pt x="2108" y="648"/>
                  </a:lnTo>
                  <a:lnTo>
                    <a:pt x="2096" y="648"/>
                  </a:lnTo>
                  <a:lnTo>
                    <a:pt x="2088" y="652"/>
                  </a:lnTo>
                  <a:lnTo>
                    <a:pt x="2076" y="652"/>
                  </a:lnTo>
                  <a:lnTo>
                    <a:pt x="2068" y="652"/>
                  </a:lnTo>
                  <a:lnTo>
                    <a:pt x="2060" y="652"/>
                  </a:lnTo>
                  <a:lnTo>
                    <a:pt x="2048" y="652"/>
                  </a:lnTo>
                  <a:lnTo>
                    <a:pt x="2040" y="652"/>
                  </a:lnTo>
                  <a:lnTo>
                    <a:pt x="2032" y="656"/>
                  </a:lnTo>
                  <a:lnTo>
                    <a:pt x="2024" y="656"/>
                  </a:lnTo>
                  <a:lnTo>
                    <a:pt x="2012" y="656"/>
                  </a:lnTo>
                  <a:lnTo>
                    <a:pt x="2000" y="656"/>
                  </a:lnTo>
                  <a:lnTo>
                    <a:pt x="1980" y="656"/>
                  </a:lnTo>
                  <a:lnTo>
                    <a:pt x="1964" y="656"/>
                  </a:lnTo>
                  <a:lnTo>
                    <a:pt x="1948" y="656"/>
                  </a:lnTo>
                  <a:lnTo>
                    <a:pt x="1936" y="656"/>
                  </a:lnTo>
                  <a:lnTo>
                    <a:pt x="1928" y="656"/>
                  </a:lnTo>
                  <a:lnTo>
                    <a:pt x="1916" y="656"/>
                  </a:lnTo>
                  <a:lnTo>
                    <a:pt x="1908" y="656"/>
                  </a:lnTo>
                  <a:lnTo>
                    <a:pt x="1900" y="656"/>
                  </a:lnTo>
                  <a:lnTo>
                    <a:pt x="1892" y="656"/>
                  </a:lnTo>
                  <a:lnTo>
                    <a:pt x="1880" y="656"/>
                  </a:lnTo>
                  <a:lnTo>
                    <a:pt x="1872" y="656"/>
                  </a:lnTo>
                  <a:lnTo>
                    <a:pt x="1864" y="656"/>
                  </a:lnTo>
                  <a:lnTo>
                    <a:pt x="1856" y="656"/>
                  </a:lnTo>
                  <a:lnTo>
                    <a:pt x="1844" y="656"/>
                  </a:lnTo>
                  <a:lnTo>
                    <a:pt x="1836" y="656"/>
                  </a:lnTo>
                  <a:lnTo>
                    <a:pt x="1824" y="656"/>
                  </a:lnTo>
                  <a:lnTo>
                    <a:pt x="1812" y="656"/>
                  </a:lnTo>
                  <a:lnTo>
                    <a:pt x="1800" y="656"/>
                  </a:lnTo>
                  <a:lnTo>
                    <a:pt x="1788" y="652"/>
                  </a:lnTo>
                  <a:lnTo>
                    <a:pt x="1776" y="652"/>
                  </a:lnTo>
                  <a:lnTo>
                    <a:pt x="1768" y="652"/>
                  </a:lnTo>
                  <a:lnTo>
                    <a:pt x="1756" y="652"/>
                  </a:lnTo>
                  <a:lnTo>
                    <a:pt x="1748" y="652"/>
                  </a:lnTo>
                  <a:lnTo>
                    <a:pt x="1736" y="648"/>
                  </a:lnTo>
                  <a:lnTo>
                    <a:pt x="1728" y="648"/>
                  </a:lnTo>
                  <a:lnTo>
                    <a:pt x="1712" y="648"/>
                  </a:lnTo>
                  <a:lnTo>
                    <a:pt x="1704" y="648"/>
                  </a:lnTo>
                  <a:lnTo>
                    <a:pt x="1696" y="648"/>
                  </a:lnTo>
                  <a:lnTo>
                    <a:pt x="1684" y="644"/>
                  </a:lnTo>
                  <a:lnTo>
                    <a:pt x="1672" y="644"/>
                  </a:lnTo>
                  <a:lnTo>
                    <a:pt x="1652" y="644"/>
                  </a:lnTo>
                  <a:lnTo>
                    <a:pt x="1640" y="640"/>
                  </a:lnTo>
                  <a:lnTo>
                    <a:pt x="1628" y="640"/>
                  </a:lnTo>
                  <a:lnTo>
                    <a:pt x="1612" y="640"/>
                  </a:lnTo>
                  <a:lnTo>
                    <a:pt x="1600" y="640"/>
                  </a:lnTo>
                  <a:lnTo>
                    <a:pt x="1588" y="640"/>
                  </a:lnTo>
                  <a:lnTo>
                    <a:pt x="1556" y="636"/>
                  </a:lnTo>
                  <a:lnTo>
                    <a:pt x="1544" y="636"/>
                  </a:lnTo>
                  <a:lnTo>
                    <a:pt x="1532" y="636"/>
                  </a:lnTo>
                  <a:lnTo>
                    <a:pt x="1520" y="636"/>
                  </a:lnTo>
                  <a:lnTo>
                    <a:pt x="1512" y="636"/>
                  </a:lnTo>
                  <a:lnTo>
                    <a:pt x="1504" y="636"/>
                  </a:lnTo>
                  <a:lnTo>
                    <a:pt x="1496" y="636"/>
                  </a:lnTo>
                  <a:lnTo>
                    <a:pt x="1488" y="636"/>
                  </a:lnTo>
                  <a:lnTo>
                    <a:pt x="1480" y="636"/>
                  </a:lnTo>
                  <a:lnTo>
                    <a:pt x="1468" y="636"/>
                  </a:lnTo>
                  <a:lnTo>
                    <a:pt x="1456" y="636"/>
                  </a:lnTo>
                  <a:lnTo>
                    <a:pt x="1448" y="636"/>
                  </a:lnTo>
                  <a:lnTo>
                    <a:pt x="1440" y="636"/>
                  </a:lnTo>
                  <a:lnTo>
                    <a:pt x="1432" y="636"/>
                  </a:lnTo>
                  <a:lnTo>
                    <a:pt x="1424" y="636"/>
                  </a:lnTo>
                  <a:lnTo>
                    <a:pt x="1412" y="640"/>
                  </a:lnTo>
                  <a:lnTo>
                    <a:pt x="1400" y="640"/>
                  </a:lnTo>
                  <a:lnTo>
                    <a:pt x="1392" y="640"/>
                  </a:lnTo>
                  <a:lnTo>
                    <a:pt x="1384" y="644"/>
                  </a:lnTo>
                  <a:lnTo>
                    <a:pt x="1368" y="648"/>
                  </a:lnTo>
                  <a:lnTo>
                    <a:pt x="1360" y="648"/>
                  </a:lnTo>
                  <a:lnTo>
                    <a:pt x="1348" y="656"/>
                  </a:lnTo>
                  <a:lnTo>
                    <a:pt x="1340" y="656"/>
                  </a:lnTo>
                  <a:lnTo>
                    <a:pt x="1328" y="656"/>
                  </a:lnTo>
                  <a:lnTo>
                    <a:pt x="1316" y="660"/>
                  </a:lnTo>
                  <a:lnTo>
                    <a:pt x="1300" y="660"/>
                  </a:lnTo>
                  <a:lnTo>
                    <a:pt x="1272" y="664"/>
                  </a:lnTo>
                  <a:lnTo>
                    <a:pt x="1264" y="668"/>
                  </a:lnTo>
                  <a:lnTo>
                    <a:pt x="1256" y="668"/>
                  </a:lnTo>
                  <a:lnTo>
                    <a:pt x="1244" y="668"/>
                  </a:lnTo>
                  <a:lnTo>
                    <a:pt x="1232" y="672"/>
                  </a:lnTo>
                  <a:lnTo>
                    <a:pt x="1224" y="672"/>
                  </a:lnTo>
                  <a:lnTo>
                    <a:pt x="1216" y="672"/>
                  </a:lnTo>
                  <a:lnTo>
                    <a:pt x="1204" y="672"/>
                  </a:lnTo>
                  <a:lnTo>
                    <a:pt x="1188" y="672"/>
                  </a:lnTo>
                  <a:lnTo>
                    <a:pt x="1180" y="672"/>
                  </a:lnTo>
                  <a:lnTo>
                    <a:pt x="1168" y="672"/>
                  </a:lnTo>
                  <a:lnTo>
                    <a:pt x="1160" y="672"/>
                  </a:lnTo>
                  <a:lnTo>
                    <a:pt x="1148" y="672"/>
                  </a:lnTo>
                  <a:lnTo>
                    <a:pt x="1140" y="672"/>
                  </a:lnTo>
                  <a:lnTo>
                    <a:pt x="1128" y="672"/>
                  </a:lnTo>
                  <a:lnTo>
                    <a:pt x="1120" y="672"/>
                  </a:lnTo>
                  <a:lnTo>
                    <a:pt x="1108" y="672"/>
                  </a:lnTo>
                  <a:lnTo>
                    <a:pt x="1096" y="672"/>
                  </a:lnTo>
                  <a:lnTo>
                    <a:pt x="1084" y="672"/>
                  </a:lnTo>
                  <a:lnTo>
                    <a:pt x="1072" y="672"/>
                  </a:lnTo>
                  <a:lnTo>
                    <a:pt x="1056" y="672"/>
                  </a:lnTo>
                  <a:lnTo>
                    <a:pt x="1044" y="672"/>
                  </a:lnTo>
                  <a:lnTo>
                    <a:pt x="1012" y="672"/>
                  </a:lnTo>
                  <a:lnTo>
                    <a:pt x="1004" y="672"/>
                  </a:lnTo>
                  <a:lnTo>
                    <a:pt x="992" y="672"/>
                  </a:lnTo>
                  <a:lnTo>
                    <a:pt x="976" y="672"/>
                  </a:lnTo>
                  <a:lnTo>
                    <a:pt x="952" y="672"/>
                  </a:lnTo>
                  <a:lnTo>
                    <a:pt x="944" y="672"/>
                  </a:lnTo>
                  <a:lnTo>
                    <a:pt x="932" y="672"/>
                  </a:lnTo>
                  <a:lnTo>
                    <a:pt x="924" y="668"/>
                  </a:lnTo>
                  <a:lnTo>
                    <a:pt x="916" y="668"/>
                  </a:lnTo>
                  <a:lnTo>
                    <a:pt x="908" y="668"/>
                  </a:lnTo>
                  <a:lnTo>
                    <a:pt x="900" y="664"/>
                  </a:lnTo>
                  <a:lnTo>
                    <a:pt x="908" y="668"/>
                  </a:lnTo>
                  <a:lnTo>
                    <a:pt x="900" y="664"/>
                  </a:lnTo>
                  <a:lnTo>
                    <a:pt x="892" y="664"/>
                  </a:lnTo>
                  <a:lnTo>
                    <a:pt x="884" y="664"/>
                  </a:lnTo>
                  <a:lnTo>
                    <a:pt x="876" y="668"/>
                  </a:lnTo>
                  <a:lnTo>
                    <a:pt x="864" y="668"/>
                  </a:lnTo>
                  <a:lnTo>
                    <a:pt x="852" y="672"/>
                  </a:lnTo>
                  <a:lnTo>
                    <a:pt x="844" y="672"/>
                  </a:lnTo>
                  <a:lnTo>
                    <a:pt x="836" y="676"/>
                  </a:lnTo>
                  <a:lnTo>
                    <a:pt x="828" y="676"/>
                  </a:lnTo>
                  <a:lnTo>
                    <a:pt x="820" y="680"/>
                  </a:lnTo>
                  <a:lnTo>
                    <a:pt x="812" y="680"/>
                  </a:lnTo>
                  <a:lnTo>
                    <a:pt x="800" y="680"/>
                  </a:lnTo>
                  <a:lnTo>
                    <a:pt x="792" y="680"/>
                  </a:lnTo>
                  <a:lnTo>
                    <a:pt x="772" y="680"/>
                  </a:lnTo>
                  <a:lnTo>
                    <a:pt x="756" y="680"/>
                  </a:lnTo>
                  <a:lnTo>
                    <a:pt x="748" y="684"/>
                  </a:lnTo>
                  <a:lnTo>
                    <a:pt x="736" y="684"/>
                  </a:lnTo>
                  <a:lnTo>
                    <a:pt x="716" y="684"/>
                  </a:lnTo>
                  <a:lnTo>
                    <a:pt x="704" y="684"/>
                  </a:lnTo>
                  <a:lnTo>
                    <a:pt x="692" y="680"/>
                  </a:lnTo>
                  <a:lnTo>
                    <a:pt x="680" y="680"/>
                  </a:lnTo>
                  <a:lnTo>
                    <a:pt x="672" y="680"/>
                  </a:lnTo>
                  <a:lnTo>
                    <a:pt x="664" y="680"/>
                  </a:lnTo>
                  <a:lnTo>
                    <a:pt x="652" y="676"/>
                  </a:lnTo>
                  <a:lnTo>
                    <a:pt x="644" y="676"/>
                  </a:lnTo>
                  <a:lnTo>
                    <a:pt x="636" y="672"/>
                  </a:lnTo>
                  <a:lnTo>
                    <a:pt x="628" y="668"/>
                  </a:lnTo>
                  <a:lnTo>
                    <a:pt x="620" y="668"/>
                  </a:lnTo>
                  <a:lnTo>
                    <a:pt x="612" y="668"/>
                  </a:lnTo>
                  <a:lnTo>
                    <a:pt x="604" y="668"/>
                  </a:lnTo>
                  <a:lnTo>
                    <a:pt x="592" y="668"/>
                  </a:lnTo>
                  <a:lnTo>
                    <a:pt x="584" y="664"/>
                  </a:lnTo>
                  <a:lnTo>
                    <a:pt x="572" y="660"/>
                  </a:lnTo>
                  <a:lnTo>
                    <a:pt x="564" y="660"/>
                  </a:lnTo>
                  <a:lnTo>
                    <a:pt x="556" y="656"/>
                  </a:lnTo>
                  <a:lnTo>
                    <a:pt x="548" y="652"/>
                  </a:lnTo>
                  <a:lnTo>
                    <a:pt x="540" y="652"/>
                  </a:lnTo>
                  <a:lnTo>
                    <a:pt x="524" y="648"/>
                  </a:lnTo>
                  <a:lnTo>
                    <a:pt x="516" y="648"/>
                  </a:lnTo>
                  <a:lnTo>
                    <a:pt x="504" y="640"/>
                  </a:lnTo>
                  <a:lnTo>
                    <a:pt x="492" y="636"/>
                  </a:lnTo>
                  <a:lnTo>
                    <a:pt x="484" y="636"/>
                  </a:lnTo>
                  <a:lnTo>
                    <a:pt x="476" y="636"/>
                  </a:lnTo>
                  <a:lnTo>
                    <a:pt x="468" y="636"/>
                  </a:lnTo>
                  <a:lnTo>
                    <a:pt x="460" y="636"/>
                  </a:lnTo>
                  <a:lnTo>
                    <a:pt x="448" y="636"/>
                  </a:lnTo>
                  <a:lnTo>
                    <a:pt x="440" y="636"/>
                  </a:lnTo>
                  <a:lnTo>
                    <a:pt x="428" y="636"/>
                  </a:lnTo>
                  <a:lnTo>
                    <a:pt x="416" y="636"/>
                  </a:lnTo>
                  <a:lnTo>
                    <a:pt x="408" y="636"/>
                  </a:lnTo>
                  <a:lnTo>
                    <a:pt x="400" y="636"/>
                  </a:lnTo>
                  <a:lnTo>
                    <a:pt x="388" y="636"/>
                  </a:lnTo>
                  <a:lnTo>
                    <a:pt x="376" y="636"/>
                  </a:lnTo>
                  <a:lnTo>
                    <a:pt x="364" y="636"/>
                  </a:lnTo>
                  <a:lnTo>
                    <a:pt x="356" y="636"/>
                  </a:lnTo>
                  <a:lnTo>
                    <a:pt x="348" y="636"/>
                  </a:lnTo>
                  <a:lnTo>
                    <a:pt x="336" y="636"/>
                  </a:lnTo>
                  <a:lnTo>
                    <a:pt x="324" y="640"/>
                  </a:lnTo>
                  <a:lnTo>
                    <a:pt x="316" y="640"/>
                  </a:lnTo>
                  <a:lnTo>
                    <a:pt x="296" y="644"/>
                  </a:lnTo>
                  <a:lnTo>
                    <a:pt x="288" y="644"/>
                  </a:lnTo>
                  <a:lnTo>
                    <a:pt x="276" y="648"/>
                  </a:lnTo>
                  <a:lnTo>
                    <a:pt x="268" y="648"/>
                  </a:lnTo>
                  <a:lnTo>
                    <a:pt x="260" y="648"/>
                  </a:lnTo>
                  <a:lnTo>
                    <a:pt x="252" y="652"/>
                  </a:lnTo>
                  <a:lnTo>
                    <a:pt x="244" y="656"/>
                  </a:lnTo>
                  <a:lnTo>
                    <a:pt x="236" y="656"/>
                  </a:lnTo>
                  <a:lnTo>
                    <a:pt x="224" y="656"/>
                  </a:lnTo>
                  <a:lnTo>
                    <a:pt x="216" y="656"/>
                  </a:lnTo>
                  <a:lnTo>
                    <a:pt x="204" y="656"/>
                  </a:lnTo>
                  <a:lnTo>
                    <a:pt x="192" y="656"/>
                  </a:lnTo>
                  <a:lnTo>
                    <a:pt x="184" y="656"/>
                  </a:lnTo>
                  <a:lnTo>
                    <a:pt x="164" y="656"/>
                  </a:lnTo>
                  <a:lnTo>
                    <a:pt x="152" y="656"/>
                  </a:lnTo>
                  <a:lnTo>
                    <a:pt x="140" y="652"/>
                  </a:lnTo>
                  <a:lnTo>
                    <a:pt x="128" y="652"/>
                  </a:lnTo>
                  <a:lnTo>
                    <a:pt x="120" y="652"/>
                  </a:lnTo>
                  <a:lnTo>
                    <a:pt x="112" y="648"/>
                  </a:lnTo>
                  <a:lnTo>
                    <a:pt x="104" y="648"/>
                  </a:lnTo>
                  <a:lnTo>
                    <a:pt x="92" y="644"/>
                  </a:lnTo>
                  <a:lnTo>
                    <a:pt x="84" y="644"/>
                  </a:lnTo>
                  <a:lnTo>
                    <a:pt x="76" y="640"/>
                  </a:lnTo>
                  <a:lnTo>
                    <a:pt x="68" y="636"/>
                  </a:lnTo>
                  <a:lnTo>
                    <a:pt x="60" y="632"/>
                  </a:lnTo>
                  <a:lnTo>
                    <a:pt x="48" y="628"/>
                  </a:lnTo>
                  <a:lnTo>
                    <a:pt x="40" y="628"/>
                  </a:lnTo>
                  <a:lnTo>
                    <a:pt x="36" y="620"/>
                  </a:lnTo>
                  <a:lnTo>
                    <a:pt x="32" y="612"/>
                  </a:lnTo>
                  <a:lnTo>
                    <a:pt x="28" y="604"/>
                  </a:lnTo>
                  <a:lnTo>
                    <a:pt x="24" y="596"/>
                  </a:lnTo>
                  <a:lnTo>
                    <a:pt x="20" y="584"/>
                  </a:lnTo>
                  <a:lnTo>
                    <a:pt x="20" y="576"/>
                  </a:lnTo>
                  <a:lnTo>
                    <a:pt x="12" y="568"/>
                  </a:lnTo>
                  <a:lnTo>
                    <a:pt x="12" y="560"/>
                  </a:lnTo>
                  <a:lnTo>
                    <a:pt x="8" y="552"/>
                  </a:lnTo>
                  <a:lnTo>
                    <a:pt x="0" y="528"/>
                  </a:lnTo>
                  <a:lnTo>
                    <a:pt x="0" y="520"/>
                  </a:lnTo>
                  <a:lnTo>
                    <a:pt x="0" y="512"/>
                  </a:lnTo>
                  <a:lnTo>
                    <a:pt x="0" y="504"/>
                  </a:lnTo>
                  <a:lnTo>
                    <a:pt x="0" y="496"/>
                  </a:lnTo>
                  <a:lnTo>
                    <a:pt x="0" y="488"/>
                  </a:lnTo>
                  <a:lnTo>
                    <a:pt x="0" y="480"/>
                  </a:lnTo>
                  <a:lnTo>
                    <a:pt x="0" y="468"/>
                  </a:lnTo>
                  <a:lnTo>
                    <a:pt x="0" y="460"/>
                  </a:lnTo>
                  <a:lnTo>
                    <a:pt x="0" y="452"/>
                  </a:lnTo>
                  <a:lnTo>
                    <a:pt x="0" y="444"/>
                  </a:lnTo>
                  <a:lnTo>
                    <a:pt x="0" y="436"/>
                  </a:lnTo>
                  <a:lnTo>
                    <a:pt x="4" y="428"/>
                  </a:lnTo>
                  <a:lnTo>
                    <a:pt x="4" y="420"/>
                  </a:lnTo>
                  <a:lnTo>
                    <a:pt x="4" y="412"/>
                  </a:lnTo>
                  <a:lnTo>
                    <a:pt x="4" y="404"/>
                  </a:lnTo>
                  <a:lnTo>
                    <a:pt x="4" y="396"/>
                  </a:lnTo>
                  <a:lnTo>
                    <a:pt x="4" y="388"/>
                  </a:lnTo>
                  <a:lnTo>
                    <a:pt x="4" y="380"/>
                  </a:lnTo>
                  <a:lnTo>
                    <a:pt x="4" y="372"/>
                  </a:lnTo>
                  <a:lnTo>
                    <a:pt x="4" y="360"/>
                  </a:lnTo>
                  <a:lnTo>
                    <a:pt x="8" y="352"/>
                  </a:lnTo>
                  <a:lnTo>
                    <a:pt x="8" y="344"/>
                  </a:lnTo>
                  <a:lnTo>
                    <a:pt x="8" y="336"/>
                  </a:lnTo>
                  <a:lnTo>
                    <a:pt x="8" y="328"/>
                  </a:lnTo>
                  <a:lnTo>
                    <a:pt x="12" y="316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8"/>
                  </a:lnTo>
                  <a:lnTo>
                    <a:pt x="16" y="280"/>
                  </a:lnTo>
                  <a:lnTo>
                    <a:pt x="20" y="272"/>
                  </a:lnTo>
                  <a:lnTo>
                    <a:pt x="20" y="264"/>
                  </a:lnTo>
                  <a:lnTo>
                    <a:pt x="20" y="256"/>
                  </a:lnTo>
                  <a:lnTo>
                    <a:pt x="20" y="244"/>
                  </a:lnTo>
                  <a:lnTo>
                    <a:pt x="20" y="236"/>
                  </a:lnTo>
                  <a:lnTo>
                    <a:pt x="24" y="228"/>
                  </a:lnTo>
                  <a:lnTo>
                    <a:pt x="24" y="220"/>
                  </a:lnTo>
                  <a:lnTo>
                    <a:pt x="24" y="212"/>
                  </a:lnTo>
                  <a:lnTo>
                    <a:pt x="24" y="204"/>
                  </a:lnTo>
                  <a:lnTo>
                    <a:pt x="24" y="196"/>
                  </a:lnTo>
                  <a:lnTo>
                    <a:pt x="28" y="184"/>
                  </a:lnTo>
                  <a:lnTo>
                    <a:pt x="28" y="172"/>
                  </a:lnTo>
                  <a:lnTo>
                    <a:pt x="28" y="164"/>
                  </a:lnTo>
                  <a:lnTo>
                    <a:pt x="28" y="156"/>
                  </a:lnTo>
                  <a:lnTo>
                    <a:pt x="28" y="148"/>
                  </a:lnTo>
                  <a:lnTo>
                    <a:pt x="28" y="140"/>
                  </a:lnTo>
                  <a:lnTo>
                    <a:pt x="32" y="132"/>
                  </a:lnTo>
                  <a:lnTo>
                    <a:pt x="32" y="124"/>
                  </a:lnTo>
                  <a:lnTo>
                    <a:pt x="32" y="116"/>
                  </a:lnTo>
                  <a:lnTo>
                    <a:pt x="36" y="108"/>
                  </a:lnTo>
                  <a:lnTo>
                    <a:pt x="36" y="100"/>
                  </a:lnTo>
                  <a:lnTo>
                    <a:pt x="40" y="92"/>
                  </a:lnTo>
                  <a:lnTo>
                    <a:pt x="40" y="84"/>
                  </a:lnTo>
                  <a:lnTo>
                    <a:pt x="40" y="76"/>
                  </a:lnTo>
                  <a:lnTo>
                    <a:pt x="44" y="68"/>
                  </a:lnTo>
                  <a:lnTo>
                    <a:pt x="52" y="68"/>
                  </a:lnTo>
                  <a:lnTo>
                    <a:pt x="56" y="60"/>
                  </a:lnTo>
                  <a:lnTo>
                    <a:pt x="68" y="52"/>
                  </a:lnTo>
                  <a:lnTo>
                    <a:pt x="76" y="48"/>
                  </a:lnTo>
                  <a:lnTo>
                    <a:pt x="84" y="44"/>
                  </a:lnTo>
                  <a:lnTo>
                    <a:pt x="92" y="40"/>
                  </a:lnTo>
                  <a:lnTo>
                    <a:pt x="100" y="36"/>
                  </a:lnTo>
                  <a:lnTo>
                    <a:pt x="104" y="28"/>
                  </a:lnTo>
                  <a:lnTo>
                    <a:pt x="112" y="28"/>
                  </a:lnTo>
                  <a:lnTo>
                    <a:pt x="120" y="24"/>
                  </a:lnTo>
                  <a:lnTo>
                    <a:pt x="132" y="24"/>
                  </a:lnTo>
                  <a:lnTo>
                    <a:pt x="144" y="20"/>
                  </a:lnTo>
                  <a:lnTo>
                    <a:pt x="152" y="20"/>
                  </a:lnTo>
                  <a:lnTo>
                    <a:pt x="160" y="20"/>
                  </a:lnTo>
                  <a:lnTo>
                    <a:pt x="172" y="20"/>
                  </a:lnTo>
                  <a:lnTo>
                    <a:pt x="180" y="20"/>
                  </a:lnTo>
                  <a:lnTo>
                    <a:pt x="196" y="20"/>
                  </a:lnTo>
                  <a:lnTo>
                    <a:pt x="204" y="20"/>
                  </a:lnTo>
                  <a:lnTo>
                    <a:pt x="212" y="24"/>
                  </a:lnTo>
                  <a:lnTo>
                    <a:pt x="216" y="24"/>
                  </a:lnTo>
                </a:path>
              </a:pathLst>
            </a:custGeom>
            <a:solidFill>
              <a:schemeClr val="bg1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visualisation</a:t>
            </a:r>
            <a:br>
              <a:rPr lang="en-US" dirty="0"/>
            </a:br>
            <a:r>
              <a:rPr lang="en-US" sz="2800" dirty="0"/>
              <a:t>from clay tablets to </a:t>
            </a:r>
            <a:r>
              <a:rPr lang="en-US" sz="2800" dirty="0" err="1"/>
              <a:t>Tufte</a:t>
            </a:r>
            <a:endParaRPr lang="en-US" sz="28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1CEFF"/>
              </a:buClr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Mesopotamian tablets</a:t>
            </a:r>
          </a:p>
          <a:p>
            <a:r>
              <a:rPr lang="en-US" dirty="0"/>
              <a:t> </a:t>
            </a:r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Century time line</a:t>
            </a:r>
          </a:p>
        </p:txBody>
      </p:sp>
      <p:graphicFrame>
        <p:nvGraphicFramePr>
          <p:cNvPr id="2150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05000" y="3276600"/>
          <a:ext cx="5384800" cy="3262313"/>
        </p:xfrm>
        <a:graphic>
          <a:graphicData uri="http://schemas.openxmlformats.org/presentationml/2006/ole">
            <p:oleObj spid="_x0000_s27650" name="Document" r:id="rId3" imgW="5741988" imgH="347503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visualisation</a:t>
            </a:r>
            <a:br>
              <a:rPr lang="en-US" dirty="0"/>
            </a:br>
            <a:r>
              <a:rPr lang="en-US" sz="2800" dirty="0"/>
              <a:t>from clay tablets to </a:t>
            </a:r>
            <a:r>
              <a:rPr lang="en-US" sz="2800" dirty="0" err="1"/>
              <a:t>Tufte</a:t>
            </a:r>
            <a:endParaRPr lang="en-US" sz="28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1CEFF"/>
              </a:buClr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Mesopotamian tablets</a:t>
            </a:r>
          </a:p>
          <a:p>
            <a:pPr>
              <a:buClr>
                <a:srgbClr val="C1CEFF"/>
              </a:buClr>
            </a:pPr>
            <a:r>
              <a:rPr lang="en-US" dirty="0">
                <a:solidFill>
                  <a:srgbClr val="BFBFBF"/>
                </a:solidFill>
              </a:rPr>
              <a:t> </a:t>
            </a:r>
            <a:r>
              <a:rPr lang="en-US" dirty="0" smtClean="0">
                <a:solidFill>
                  <a:srgbClr val="BFBFBF"/>
                </a:solidFill>
              </a:rPr>
              <a:t>10</a:t>
            </a:r>
            <a:r>
              <a:rPr lang="en-US" baseline="30000" dirty="0" smtClean="0">
                <a:solidFill>
                  <a:srgbClr val="BFBFBF"/>
                </a:solidFill>
              </a:rPr>
              <a:t>th</a:t>
            </a:r>
            <a:r>
              <a:rPr lang="en-US" dirty="0" smtClean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Century time line</a:t>
            </a:r>
          </a:p>
          <a:p>
            <a:r>
              <a:rPr lang="en-US" dirty="0" smtClean="0"/>
              <a:t> 1855 Paris-Lyon train timetable</a:t>
            </a:r>
            <a:endParaRPr lang="en-US" dirty="0"/>
          </a:p>
        </p:txBody>
      </p:sp>
      <p:graphicFrame>
        <p:nvGraphicFramePr>
          <p:cNvPr id="28675" name="Object 3"/>
          <p:cNvGraphicFramePr>
            <a:graphicFrameLocks/>
          </p:cNvGraphicFramePr>
          <p:nvPr/>
        </p:nvGraphicFramePr>
        <p:xfrm>
          <a:off x="4135316" y="3775439"/>
          <a:ext cx="4732910" cy="2570401"/>
        </p:xfrm>
        <a:graphic>
          <a:graphicData uri="http://schemas.openxmlformats.org/presentationml/2006/ole">
            <p:oleObj spid="_x0000_s28675" name="Document" r:id="rId3" imgW="7324179" imgH="426370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8370" name="Object 2"/>
          <p:cNvGraphicFramePr>
            <a:graphicFrameLocks/>
          </p:cNvGraphicFramePr>
          <p:nvPr/>
        </p:nvGraphicFramePr>
        <p:xfrm>
          <a:off x="17165" y="600638"/>
          <a:ext cx="9144000" cy="5813847"/>
        </p:xfrm>
        <a:graphic>
          <a:graphicData uri="http://schemas.openxmlformats.org/presentationml/2006/ole">
            <p:oleObj spid="_x0000_s58370" name="Document" r:id="rId3" imgW="7324179" imgH="4263708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visualisation</a:t>
            </a:r>
            <a:br>
              <a:rPr lang="en-US" dirty="0"/>
            </a:br>
            <a:r>
              <a:rPr lang="en-US" sz="2800" dirty="0"/>
              <a:t>from clay tablets to </a:t>
            </a:r>
            <a:r>
              <a:rPr lang="en-US" sz="2800" dirty="0" err="1"/>
              <a:t>Tufte</a:t>
            </a:r>
            <a:endParaRPr lang="en-US" sz="2800" dirty="0"/>
          </a:p>
        </p:txBody>
      </p:sp>
      <p:graphicFrame>
        <p:nvGraphicFramePr>
          <p:cNvPr id="2253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33056" y="2850144"/>
          <a:ext cx="7772400" cy="4421188"/>
        </p:xfrm>
        <a:graphic>
          <a:graphicData uri="http://schemas.openxmlformats.org/presentationml/2006/ole">
            <p:oleObj spid="_x0000_s57346" name="Chart" r:id="rId3" imgW="9309100" imgH="5715000" progId="Excel.Chart.8">
              <p:embed followColorScheme="full"/>
            </p:oleObj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C1CEFF"/>
              </a:buClr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Mesopotamian tablets</a:t>
            </a:r>
          </a:p>
          <a:p>
            <a:pPr>
              <a:buClr>
                <a:srgbClr val="C1CEFF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10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Century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time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line</a:t>
            </a:r>
          </a:p>
          <a:p>
            <a:pPr>
              <a:buClr>
                <a:srgbClr val="C1CEFF"/>
              </a:buClr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1855 Paris-Lyon train timetable</a:t>
            </a:r>
          </a:p>
          <a:p>
            <a:r>
              <a:rPr lang="en-US" dirty="0"/>
              <a:t> </a:t>
            </a:r>
            <a:r>
              <a:rPr lang="en-US" dirty="0" smtClean="0"/>
              <a:t>Excel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276600"/>
            <a:ext cx="2319338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visualisation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Tufte’s books ...</a:t>
            </a:r>
          </a:p>
          <a:p>
            <a:pPr lvl="1"/>
            <a:r>
              <a:rPr lang="en-US" sz="2000" i="1">
                <a:solidFill>
                  <a:srgbClr val="000000"/>
                </a:solidFill>
              </a:rPr>
              <a:t>The Visual Display of Quantitative Information</a:t>
            </a:r>
          </a:p>
          <a:p>
            <a:pPr lvl="1"/>
            <a:r>
              <a:rPr lang="en-US" sz="2000" i="1">
                <a:solidFill>
                  <a:srgbClr val="000000"/>
                </a:solidFill>
              </a:rPr>
              <a:t>Envisioning Information</a:t>
            </a:r>
          </a:p>
          <a:p>
            <a:pPr lvl="1"/>
            <a:r>
              <a:rPr lang="en-US" sz="2000" i="1">
                <a:solidFill>
                  <a:srgbClr val="000000"/>
                </a:solidFill>
              </a:rPr>
              <a:t>Visual Explanations 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886200"/>
            <a:ext cx="21463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4305300"/>
            <a:ext cx="2065338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788" y="4121211"/>
            <a:ext cx="2061411" cy="165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8722" y="4943894"/>
            <a:ext cx="2492542" cy="1700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interactive visualisation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early 1990s growing graphics power</a:t>
            </a:r>
          </a:p>
          <a:p>
            <a:pPr lvl="1"/>
            <a:r>
              <a:rPr lang="en-GB" dirty="0" smtClean="0"/>
              <a:t>3D graphics</a:t>
            </a:r>
          </a:p>
          <a:p>
            <a:pPr lvl="1"/>
            <a:r>
              <a:rPr lang="en-GB" dirty="0" smtClean="0"/>
              <a:t>complex visualisations</a:t>
            </a:r>
          </a:p>
          <a:p>
            <a:pPr lvl="1"/>
            <a:r>
              <a:rPr lang="en-GB" dirty="0" smtClean="0"/>
              <a:t>real-time interaction possible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4316" y="2505992"/>
            <a:ext cx="2179053" cy="163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92841" y="3776484"/>
            <a:ext cx="2606842" cy="175804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5" descr="kei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5157" y="4382207"/>
            <a:ext cx="1787003" cy="1771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udget-deficits-graphic-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940" y="2266229"/>
            <a:ext cx="3830321" cy="2310162"/>
          </a:xfrm>
          <a:prstGeom prst="rect">
            <a:avLst/>
          </a:prstGeom>
          <a:ln>
            <a:solidFill>
              <a:srgbClr val="A6A6A6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 and now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loads of data</a:t>
            </a:r>
          </a:p>
          <a:p>
            <a:endParaRPr lang="en-GB" dirty="0" smtClean="0"/>
          </a:p>
          <a:p>
            <a:r>
              <a:rPr lang="en-GB" dirty="0" smtClean="0"/>
              <a:t>web visualisation</a:t>
            </a:r>
          </a:p>
          <a:p>
            <a:endParaRPr lang="en-GB" dirty="0" smtClean="0"/>
          </a:p>
          <a:p>
            <a:r>
              <a:rPr lang="en-GB" dirty="0" smtClean="0"/>
              <a:t>data journalism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54525" y="6376279"/>
            <a:ext cx="65638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http://www.guardian.co.uk/news/datablog/2010/oct/18/deficit-debt-government-borrowing-data</a:t>
            </a:r>
            <a:endParaRPr lang="en-GB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31" y="4296269"/>
            <a:ext cx="2895600" cy="1714500"/>
          </a:xfrm>
          <a:prstGeom prst="rect">
            <a:avLst/>
          </a:prstGeom>
          <a:ln>
            <a:solidFill>
              <a:srgbClr val="A6A6A6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516" y="3972085"/>
            <a:ext cx="2895600" cy="1587500"/>
          </a:xfrm>
          <a:prstGeom prst="rect">
            <a:avLst/>
          </a:prstGeom>
          <a:ln>
            <a:solidFill>
              <a:srgbClr val="A6A6A6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7892" y="6596390"/>
            <a:ext cx="61361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http://www-958.ibm.com/software/data/cognos/manyeyes/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vis-analytics-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56" y="3767892"/>
            <a:ext cx="3130857" cy="217352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 descr="vis-abalytics-1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0855" y="1836163"/>
            <a:ext cx="3478860" cy="2417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visual analytics!</a:t>
            </a:r>
            <a:endParaRPr lang="en-GB" dirty="0"/>
          </a:p>
        </p:txBody>
      </p:sp>
      <p:pic>
        <p:nvPicPr>
          <p:cNvPr id="7" name="Picture 6" descr="illuminating-the-path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796" y="3189097"/>
            <a:ext cx="1932316" cy="291303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 descr="VisMaster-book-front_cover-209x30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3129" y="1836163"/>
            <a:ext cx="2541355" cy="364787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/>
              <a:t>example</a:t>
            </a:r>
            <a:br>
              <a:rPr lang="en-GB" sz="3200" dirty="0" smtClean="0"/>
            </a:br>
            <a:r>
              <a:rPr lang="en-GB" sz="3200" dirty="0" smtClean="0"/>
              <a:t>Map your moves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endParaRPr lang="en-GB" sz="28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interactive:</a:t>
            </a:r>
            <a:br>
              <a:rPr lang="en-GB" sz="2400" dirty="0" smtClean="0"/>
            </a:br>
            <a:r>
              <a:rPr lang="en-GB" sz="2400" dirty="0" smtClean="0"/>
              <a:t>  selecting a zip code</a:t>
            </a:r>
            <a:br>
              <a:rPr lang="en-GB" sz="2400" dirty="0" smtClean="0"/>
            </a:br>
            <a:r>
              <a:rPr lang="en-GB" sz="2400" dirty="0" smtClean="0"/>
              <a:t>  shows where</a:t>
            </a:r>
            <a:br>
              <a:rPr lang="en-GB" sz="2400" dirty="0" smtClean="0"/>
            </a:br>
            <a:r>
              <a:rPr lang="en-GB" sz="2400" dirty="0" smtClean="0"/>
              <a:t>  movements to/from</a:t>
            </a:r>
          </a:p>
          <a:p>
            <a:r>
              <a:rPr lang="en-GB" sz="2400" dirty="0" smtClean="0"/>
              <a:t>also hiding:</a:t>
            </a:r>
            <a:br>
              <a:rPr lang="en-GB" sz="2400" dirty="0" smtClean="0"/>
            </a:br>
            <a:r>
              <a:rPr lang="en-GB" sz="2400" dirty="0" smtClean="0"/>
              <a:t>   what you don’t show</a:t>
            </a:r>
            <a:br>
              <a:rPr lang="en-GB" sz="2400" dirty="0" smtClean="0"/>
            </a:br>
            <a:r>
              <a:rPr lang="en-GB" sz="2400" dirty="0" smtClean="0"/>
              <a:t>   also important</a:t>
            </a:r>
          </a:p>
          <a:p>
            <a:endParaRPr lang="en-GB" sz="2800" dirty="0" smtClean="0"/>
          </a:p>
          <a:p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44500" y="6488668"/>
            <a:ext cx="6350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http://moritz.stefaner.eu/projects/map%20your%20moves/</a:t>
            </a:r>
            <a:endParaRPr lang="en-GB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2492375"/>
            <a:ext cx="508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0" y="1857375"/>
            <a:ext cx="2116667" cy="1587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936941" y="2793941"/>
            <a:ext cx="1270119" cy="1270119"/>
          </a:xfrm>
          <a:prstGeom prst="ellipse">
            <a:avLst/>
          </a:prstGeom>
          <a:solidFill>
            <a:srgbClr val="985D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visualisation in context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506999" y="3549427"/>
            <a:ext cx="4924882" cy="1881804"/>
            <a:chOff x="1024876" y="3164002"/>
            <a:chExt cx="5571790" cy="2128989"/>
          </a:xfrm>
        </p:grpSpPr>
        <p:grpSp>
          <p:nvGrpSpPr>
            <p:cNvPr id="16" name="Group 15"/>
            <p:cNvGrpSpPr/>
            <p:nvPr/>
          </p:nvGrpSpPr>
          <p:grpSpPr>
            <a:xfrm>
              <a:off x="4990518" y="4028493"/>
              <a:ext cx="1104322" cy="790695"/>
              <a:chOff x="4856333" y="3126313"/>
              <a:chExt cx="1228038" cy="879275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4856333" y="3126313"/>
                <a:ext cx="1228038" cy="87927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/>
              <p:cNvCxnSpPr/>
              <p:nvPr/>
            </p:nvCxnSpPr>
            <p:spPr>
              <a:xfrm rot="10800000" flipV="1">
                <a:off x="5456397" y="3265882"/>
                <a:ext cx="376784" cy="348919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Isosceles Triangle 7"/>
              <p:cNvSpPr/>
              <p:nvPr/>
            </p:nvSpPr>
            <p:spPr>
              <a:xfrm>
                <a:off x="5065657" y="3440342"/>
                <a:ext cx="390740" cy="348920"/>
              </a:xfrm>
              <a:prstGeom prst="triangle">
                <a:avLst/>
              </a:prstGeom>
              <a:solidFill>
                <a:srgbClr val="FF66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40"/>
            <p:cNvGrpSpPr/>
            <p:nvPr/>
          </p:nvGrpSpPr>
          <p:grpSpPr>
            <a:xfrm>
              <a:off x="1024876" y="4059869"/>
              <a:ext cx="853340" cy="1233122"/>
              <a:chOff x="1024876" y="4059869"/>
              <a:chExt cx="853340" cy="1233122"/>
            </a:xfrm>
          </p:grpSpPr>
          <p:sp>
            <p:nvSpPr>
              <p:cNvPr id="10" name="Direct Access Storage 9"/>
              <p:cNvSpPr/>
              <p:nvPr/>
            </p:nvSpPr>
            <p:spPr>
              <a:xfrm>
                <a:off x="1024876" y="4059869"/>
                <a:ext cx="853340" cy="665186"/>
              </a:xfrm>
              <a:prstGeom prst="flowChartMagneticDrum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1940" y="4840325"/>
                <a:ext cx="752410" cy="4526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data</a:t>
                </a:r>
                <a:endParaRPr lang="en-US" sz="20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4736076" y="4789528"/>
              <a:ext cx="1860590" cy="45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visualisation</a:t>
              </a:r>
              <a:endParaRPr lang="en-US" sz="2000" dirty="0"/>
            </a:p>
          </p:txBody>
        </p:sp>
        <p:sp>
          <p:nvSpPr>
            <p:cNvPr id="4" name="Smiley Face 3"/>
            <p:cNvSpPr/>
            <p:nvPr/>
          </p:nvSpPr>
          <p:spPr>
            <a:xfrm>
              <a:off x="3143674" y="3164002"/>
              <a:ext cx="677653" cy="677653"/>
            </a:xfrm>
            <a:prstGeom prst="smileyFace">
              <a:avLst/>
            </a:prstGeom>
            <a:solidFill>
              <a:srgbClr val="FFFF00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plain visualisation</a:t>
            </a:r>
            <a:endParaRPr lang="en-GB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159250" y="4016375"/>
            <a:ext cx="682625" cy="23812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571750" y="4667250"/>
            <a:ext cx="2032000" cy="1587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34"/>
          <p:cNvGrpSpPr/>
          <p:nvPr/>
        </p:nvGrpSpPr>
        <p:grpSpPr>
          <a:xfrm>
            <a:off x="705715" y="865148"/>
            <a:ext cx="5946603" cy="5740354"/>
            <a:chOff x="706016" y="-296195"/>
            <a:chExt cx="7481416" cy="7221934"/>
          </a:xfrm>
        </p:grpSpPr>
        <p:grpSp>
          <p:nvGrpSpPr>
            <p:cNvPr id="16" name="Group 32"/>
            <p:cNvGrpSpPr/>
            <p:nvPr/>
          </p:nvGrpSpPr>
          <p:grpSpPr>
            <a:xfrm>
              <a:off x="706016" y="-296195"/>
              <a:ext cx="7247782" cy="7221934"/>
              <a:chOff x="1027743" y="8599"/>
              <a:chExt cx="6816527" cy="6792217"/>
            </a:xfrm>
          </p:grpSpPr>
          <p:sp>
            <p:nvSpPr>
              <p:cNvPr id="31" name="Pie 30"/>
              <p:cNvSpPr/>
              <p:nvPr/>
            </p:nvSpPr>
            <p:spPr>
              <a:xfrm>
                <a:off x="1027743" y="8599"/>
                <a:ext cx="6816524" cy="6792214"/>
              </a:xfrm>
              <a:prstGeom prst="pie">
                <a:avLst>
                  <a:gd name="adj1" fmla="val 809464"/>
                  <a:gd name="adj2" fmla="val 5320457"/>
                </a:avLst>
              </a:prstGeom>
              <a:solidFill>
                <a:srgbClr val="FEF0C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31"/>
              <p:cNvSpPr/>
              <p:nvPr/>
            </p:nvSpPr>
            <p:spPr>
              <a:xfrm>
                <a:off x="1027746" y="8602"/>
                <a:ext cx="6816524" cy="6792214"/>
              </a:xfrm>
              <a:prstGeom prst="pie">
                <a:avLst>
                  <a:gd name="adj1" fmla="val 809464"/>
                  <a:gd name="adj2" fmla="val 5320457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FF0000"/>
                    </a:solidFill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71701" y="5824454"/>
              <a:ext cx="1815731" cy="89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direct</a:t>
              </a:r>
              <a:br>
                <a:rPr lang="en-US" sz="2000" dirty="0" smtClean="0"/>
              </a:br>
              <a:r>
                <a:rPr lang="en-US" sz="2000" dirty="0" smtClean="0"/>
                <a:t>interaction</a:t>
              </a:r>
              <a:endParaRPr lang="en-US" sz="2000" dirty="0"/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5012214" y="4313547"/>
            <a:ext cx="976106" cy="698892"/>
            <a:chOff x="4856333" y="3126313"/>
            <a:chExt cx="1228038" cy="879275"/>
          </a:xfrm>
        </p:grpSpPr>
        <p:sp>
          <p:nvSpPr>
            <p:cNvPr id="5" name="Rounded Rectangle 4"/>
            <p:cNvSpPr/>
            <p:nvPr/>
          </p:nvSpPr>
          <p:spPr>
            <a:xfrm>
              <a:off x="4856333" y="3126313"/>
              <a:ext cx="1228038" cy="8792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V="1">
              <a:off x="5456397" y="3265882"/>
              <a:ext cx="376784" cy="34891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5065657" y="3440342"/>
              <a:ext cx="390740" cy="348920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40"/>
          <p:cNvGrpSpPr/>
          <p:nvPr/>
        </p:nvGrpSpPr>
        <p:grpSpPr>
          <a:xfrm>
            <a:off x="1506999" y="4341280"/>
            <a:ext cx="754264" cy="1089951"/>
            <a:chOff x="1024876" y="4059869"/>
            <a:chExt cx="853340" cy="1233121"/>
          </a:xfrm>
        </p:grpSpPr>
        <p:sp>
          <p:nvSpPr>
            <p:cNvPr id="10" name="Direct Access Storage 9"/>
            <p:cNvSpPr/>
            <p:nvPr/>
          </p:nvSpPr>
          <p:spPr>
            <a:xfrm>
              <a:off x="1024876" y="4059869"/>
              <a:ext cx="853340" cy="66518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1940" y="4840325"/>
              <a:ext cx="752410" cy="452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87314" y="4986222"/>
            <a:ext cx="164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visualisation</a:t>
            </a:r>
            <a:endParaRPr lang="en-US" sz="2000" dirty="0"/>
          </a:p>
        </p:txBody>
      </p:sp>
      <p:sp>
        <p:nvSpPr>
          <p:cNvPr id="4" name="Smiley Face 3"/>
          <p:cNvSpPr/>
          <p:nvPr/>
        </p:nvSpPr>
        <p:spPr>
          <a:xfrm>
            <a:off x="3379796" y="3549427"/>
            <a:ext cx="598975" cy="598975"/>
          </a:xfrm>
          <a:prstGeom prst="smileyFac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visual analytics</a:t>
            </a: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1762125" y="2158999"/>
            <a:ext cx="3711326" cy="3807698"/>
            <a:chOff x="1762125" y="2158999"/>
            <a:chExt cx="3711326" cy="3807698"/>
          </a:xfrm>
        </p:grpSpPr>
        <p:grpSp>
          <p:nvGrpSpPr>
            <p:cNvPr id="37" name="Group 36"/>
            <p:cNvGrpSpPr/>
            <p:nvPr/>
          </p:nvGrpSpPr>
          <p:grpSpPr>
            <a:xfrm>
              <a:off x="3000292" y="4929235"/>
              <a:ext cx="1416089" cy="1037462"/>
              <a:chOff x="2714320" y="4725055"/>
              <a:chExt cx="1602099" cy="1173738"/>
            </a:xfrm>
          </p:grpSpPr>
          <p:sp>
            <p:nvSpPr>
              <p:cNvPr id="9" name="Predefined Process 8"/>
              <p:cNvSpPr/>
              <p:nvPr/>
            </p:nvSpPr>
            <p:spPr>
              <a:xfrm>
                <a:off x="3084338" y="4725055"/>
                <a:ext cx="890987" cy="771870"/>
              </a:xfrm>
              <a:prstGeom prst="flowChartPredefinedProcess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714320" y="5446126"/>
                <a:ext cx="1602099" cy="45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processing</a:t>
                </a:r>
                <a:endParaRPr lang="en-US" sz="2000" dirty="0"/>
              </a:p>
            </p:txBody>
          </p:sp>
        </p:grpSp>
        <p:sp>
          <p:nvSpPr>
            <p:cNvPr id="51" name="Arc 50"/>
            <p:cNvSpPr/>
            <p:nvPr/>
          </p:nvSpPr>
          <p:spPr>
            <a:xfrm flipH="1">
              <a:off x="1762125" y="2158999"/>
              <a:ext cx="3711326" cy="3127375"/>
            </a:xfrm>
            <a:prstGeom prst="arc">
              <a:avLst>
                <a:gd name="adj1" fmla="val 2550628"/>
                <a:gd name="adj2" fmla="val 8187233"/>
              </a:avLst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2" name="Group 48"/>
          <p:cNvGrpSpPr/>
          <p:nvPr/>
        </p:nvGrpSpPr>
        <p:grpSpPr>
          <a:xfrm>
            <a:off x="3395585" y="3574790"/>
            <a:ext cx="1677415" cy="1641354"/>
            <a:chOff x="1687935" y="1274936"/>
            <a:chExt cx="3613337" cy="353565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Circular Arrow 23"/>
            <p:cNvSpPr/>
            <p:nvPr/>
          </p:nvSpPr>
          <p:spPr>
            <a:xfrm flipV="1">
              <a:off x="1876171" y="1388484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82B3EF">
                <a:alpha val="6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Circular Arrow 24"/>
            <p:cNvSpPr/>
            <p:nvPr/>
          </p:nvSpPr>
          <p:spPr>
            <a:xfrm rot="16200000" flipV="1">
              <a:off x="1879161" y="1286887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B9FFAA">
                <a:alpha val="7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Circular Arrow 25"/>
            <p:cNvSpPr/>
            <p:nvPr/>
          </p:nvSpPr>
          <p:spPr>
            <a:xfrm rot="10800000" flipV="1">
              <a:off x="1717800" y="1274936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D2A3FF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Circular Arrow 26"/>
            <p:cNvSpPr/>
            <p:nvPr/>
          </p:nvSpPr>
          <p:spPr>
            <a:xfrm rot="5400000" flipV="1">
              <a:off x="1687935" y="1367415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FFFF00">
                <a:alpha val="8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1"/>
          <p:cNvGrpSpPr/>
          <p:nvPr/>
        </p:nvGrpSpPr>
        <p:grpSpPr>
          <a:xfrm>
            <a:off x="1527940" y="2765953"/>
            <a:ext cx="1024334" cy="995296"/>
            <a:chOff x="1048567" y="2277615"/>
            <a:chExt cx="1158885" cy="1126033"/>
          </a:xfrm>
        </p:grpSpPr>
        <p:sp>
          <p:nvSpPr>
            <p:cNvPr id="11" name="TextBox 10"/>
            <p:cNvSpPr txBox="1"/>
            <p:nvPr/>
          </p:nvSpPr>
          <p:spPr>
            <a:xfrm>
              <a:off x="1048567" y="2950982"/>
              <a:ext cx="1158885" cy="45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world</a:t>
              </a:r>
              <a:endParaRPr lang="en-US" sz="2000" dirty="0"/>
            </a:p>
          </p:txBody>
        </p:sp>
        <p:pic>
          <p:nvPicPr>
            <p:cNvPr id="14" name="Picture 13" descr="worl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5808" y="2277615"/>
              <a:ext cx="752409" cy="690300"/>
            </a:xfrm>
            <a:prstGeom prst="rect">
              <a:avLst/>
            </a:prstGeom>
          </p:spPr>
        </p:pic>
      </p:grpSp>
      <p:grpSp>
        <p:nvGrpSpPr>
          <p:cNvPr id="6" name="Group 35"/>
          <p:cNvGrpSpPr/>
          <p:nvPr/>
        </p:nvGrpSpPr>
        <p:grpSpPr>
          <a:xfrm>
            <a:off x="2567241" y="1454430"/>
            <a:ext cx="4544759" cy="2693971"/>
            <a:chOff x="3048000" y="445180"/>
            <a:chExt cx="5717757" cy="3389282"/>
          </a:xfrm>
        </p:grpSpPr>
        <p:sp>
          <p:nvSpPr>
            <p:cNvPr id="29" name="Oval 28"/>
            <p:cNvSpPr/>
            <p:nvPr/>
          </p:nvSpPr>
          <p:spPr>
            <a:xfrm>
              <a:off x="3048000" y="445180"/>
              <a:ext cx="5717757" cy="338928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57150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466468" y="745062"/>
              <a:ext cx="2476174" cy="1277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 smtClean="0">
                  <a:solidFill>
                    <a:srgbClr val="176790"/>
                  </a:solidFill>
                </a:rPr>
                <a:t>organisational</a:t>
              </a:r>
              <a:r>
                <a:rPr lang="en-US" sz="2000" dirty="0" smtClean="0">
                  <a:solidFill>
                    <a:srgbClr val="176790"/>
                  </a:solidFill>
                </a:rPr>
                <a:t/>
              </a:r>
              <a:br>
                <a:rPr lang="en-US" sz="2000" dirty="0" smtClean="0">
                  <a:solidFill>
                    <a:srgbClr val="176790"/>
                  </a:solidFill>
                </a:rPr>
              </a:br>
              <a:r>
                <a:rPr lang="en-US" sz="2000" dirty="0" smtClean="0">
                  <a:solidFill>
                    <a:srgbClr val="176790"/>
                  </a:solidFill>
                </a:rPr>
                <a:t>social &amp; political</a:t>
              </a:r>
              <a:br>
                <a:rPr lang="en-US" sz="2000" dirty="0" smtClean="0">
                  <a:solidFill>
                    <a:srgbClr val="176790"/>
                  </a:solidFill>
                </a:rPr>
              </a:br>
              <a:r>
                <a:rPr lang="en-US" sz="2000" dirty="0" smtClean="0">
                  <a:solidFill>
                    <a:srgbClr val="176790"/>
                  </a:solidFill>
                </a:rPr>
                <a:t>context</a:t>
              </a:r>
              <a:endParaRPr lang="en-US" sz="2000" dirty="0">
                <a:solidFill>
                  <a:srgbClr val="176790"/>
                </a:solidFill>
              </a:endParaRP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705715" y="865148"/>
            <a:ext cx="5946603" cy="5740354"/>
            <a:chOff x="706016" y="-296195"/>
            <a:chExt cx="7481416" cy="7221934"/>
          </a:xfrm>
        </p:grpSpPr>
        <p:grpSp>
          <p:nvGrpSpPr>
            <p:cNvPr id="16" name="Group 32"/>
            <p:cNvGrpSpPr/>
            <p:nvPr/>
          </p:nvGrpSpPr>
          <p:grpSpPr>
            <a:xfrm>
              <a:off x="706016" y="-296195"/>
              <a:ext cx="7247782" cy="7221934"/>
              <a:chOff x="1027743" y="8599"/>
              <a:chExt cx="6816527" cy="6792217"/>
            </a:xfrm>
          </p:grpSpPr>
          <p:sp>
            <p:nvSpPr>
              <p:cNvPr id="31" name="Pie 30"/>
              <p:cNvSpPr/>
              <p:nvPr/>
            </p:nvSpPr>
            <p:spPr>
              <a:xfrm>
                <a:off x="1027743" y="8599"/>
                <a:ext cx="6816524" cy="6792214"/>
              </a:xfrm>
              <a:prstGeom prst="pie">
                <a:avLst>
                  <a:gd name="adj1" fmla="val 809464"/>
                  <a:gd name="adj2" fmla="val 5320457"/>
                </a:avLst>
              </a:prstGeom>
              <a:solidFill>
                <a:srgbClr val="FEF0C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Pie 31"/>
              <p:cNvSpPr/>
              <p:nvPr/>
            </p:nvSpPr>
            <p:spPr>
              <a:xfrm>
                <a:off x="1027746" y="8602"/>
                <a:ext cx="6816524" cy="6792214"/>
              </a:xfrm>
              <a:prstGeom prst="pie">
                <a:avLst>
                  <a:gd name="adj1" fmla="val 809464"/>
                  <a:gd name="adj2" fmla="val 5320457"/>
                </a:avLst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>
                    <a:solidFill>
                      <a:srgbClr val="FF0000"/>
                    </a:solidFill>
                  </a:ln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71701" y="5824454"/>
              <a:ext cx="1815731" cy="890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direct</a:t>
              </a:r>
              <a:br>
                <a:rPr lang="en-US" sz="2000" dirty="0" smtClean="0"/>
              </a:br>
              <a:r>
                <a:rPr lang="en-US" sz="2000" dirty="0" smtClean="0"/>
                <a:t>interaction</a:t>
              </a:r>
              <a:endParaRPr lang="en-US" sz="2000" dirty="0"/>
            </a:p>
          </p:txBody>
        </p:sp>
      </p:grpSp>
      <p:grpSp>
        <p:nvGrpSpPr>
          <p:cNvPr id="18" name="Group 15"/>
          <p:cNvGrpSpPr/>
          <p:nvPr/>
        </p:nvGrpSpPr>
        <p:grpSpPr>
          <a:xfrm>
            <a:off x="5012214" y="4313547"/>
            <a:ext cx="976106" cy="698892"/>
            <a:chOff x="4856333" y="3126313"/>
            <a:chExt cx="1228038" cy="879275"/>
          </a:xfrm>
        </p:grpSpPr>
        <p:sp>
          <p:nvSpPr>
            <p:cNvPr id="5" name="Rounded Rectangle 4"/>
            <p:cNvSpPr/>
            <p:nvPr/>
          </p:nvSpPr>
          <p:spPr>
            <a:xfrm>
              <a:off x="4856333" y="3126313"/>
              <a:ext cx="1228038" cy="87927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 rot="10800000" flipV="1">
              <a:off x="5456397" y="3265882"/>
              <a:ext cx="376784" cy="348919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Isosceles Triangle 7"/>
            <p:cNvSpPr/>
            <p:nvPr/>
          </p:nvSpPr>
          <p:spPr>
            <a:xfrm>
              <a:off x="5065657" y="3440342"/>
              <a:ext cx="390740" cy="348920"/>
            </a:xfrm>
            <a:prstGeom prst="triangl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40"/>
          <p:cNvGrpSpPr/>
          <p:nvPr/>
        </p:nvGrpSpPr>
        <p:grpSpPr>
          <a:xfrm>
            <a:off x="1506999" y="4341280"/>
            <a:ext cx="754264" cy="1089951"/>
            <a:chOff x="1024876" y="4059869"/>
            <a:chExt cx="853340" cy="1233122"/>
          </a:xfrm>
        </p:grpSpPr>
        <p:sp>
          <p:nvSpPr>
            <p:cNvPr id="10" name="Direct Access Storage 9"/>
            <p:cNvSpPr/>
            <p:nvPr/>
          </p:nvSpPr>
          <p:spPr>
            <a:xfrm>
              <a:off x="1024876" y="4059869"/>
              <a:ext cx="853340" cy="665186"/>
            </a:xfrm>
            <a:prstGeom prst="flowChartMagneticDru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91940" y="4840325"/>
              <a:ext cx="752410" cy="452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787314" y="4986222"/>
            <a:ext cx="1644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visualisation</a:t>
            </a:r>
            <a:endParaRPr lang="en-US" sz="2000" dirty="0"/>
          </a:p>
        </p:txBody>
      </p:sp>
      <p:grpSp>
        <p:nvGrpSpPr>
          <p:cNvPr id="30" name="Group 22"/>
          <p:cNvGrpSpPr/>
          <p:nvPr/>
        </p:nvGrpSpPr>
        <p:grpSpPr>
          <a:xfrm>
            <a:off x="3706645" y="3146292"/>
            <a:ext cx="706310" cy="633281"/>
            <a:chOff x="3226983" y="3401944"/>
            <a:chExt cx="888608" cy="796731"/>
          </a:xfrm>
        </p:grpSpPr>
        <p:sp>
          <p:nvSpPr>
            <p:cNvPr id="19" name="Smiley Face 18"/>
            <p:cNvSpPr/>
            <p:nvPr/>
          </p:nvSpPr>
          <p:spPr>
            <a:xfrm>
              <a:off x="3671287" y="3401944"/>
              <a:ext cx="444304" cy="444304"/>
            </a:xfrm>
            <a:prstGeom prst="smileyFace">
              <a:avLst/>
            </a:prstGeom>
            <a:solidFill>
              <a:srgbClr val="FDD9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iley Face 19"/>
            <p:cNvSpPr/>
            <p:nvPr/>
          </p:nvSpPr>
          <p:spPr>
            <a:xfrm>
              <a:off x="3226983" y="3449636"/>
              <a:ext cx="444304" cy="444304"/>
            </a:xfrm>
            <a:prstGeom prst="smileyFace">
              <a:avLst/>
            </a:prstGeom>
            <a:solidFill>
              <a:srgbClr val="DBD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3656205" y="3671788"/>
              <a:ext cx="444304" cy="444304"/>
            </a:xfrm>
            <a:prstGeom prst="smileyFace">
              <a:avLst/>
            </a:prstGeom>
            <a:solidFill>
              <a:srgbClr val="FEE2D8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iley Face 21"/>
            <p:cNvSpPr/>
            <p:nvPr/>
          </p:nvSpPr>
          <p:spPr>
            <a:xfrm>
              <a:off x="3401081" y="3754371"/>
              <a:ext cx="444304" cy="444304"/>
            </a:xfrm>
            <a:prstGeom prst="smileyFace">
              <a:avLst/>
            </a:prstGeom>
            <a:solidFill>
              <a:srgbClr val="DCFFE2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miley Face 3"/>
          <p:cNvSpPr/>
          <p:nvPr/>
        </p:nvSpPr>
        <p:spPr>
          <a:xfrm>
            <a:off x="3379796" y="3549427"/>
            <a:ext cx="598975" cy="598975"/>
          </a:xfrm>
          <a:prstGeom prst="smileyFace">
            <a:avLst/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48"/>
          <p:cNvGrpSpPr/>
          <p:nvPr/>
        </p:nvGrpSpPr>
        <p:grpSpPr>
          <a:xfrm>
            <a:off x="2093075" y="2090990"/>
            <a:ext cx="3193814" cy="3125154"/>
            <a:chOff x="1687935" y="1274936"/>
            <a:chExt cx="3613337" cy="3535659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4" name="Circular Arrow 43"/>
            <p:cNvSpPr/>
            <p:nvPr/>
          </p:nvSpPr>
          <p:spPr>
            <a:xfrm flipV="1">
              <a:off x="1876171" y="1388484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82B3EF">
                <a:alpha val="63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 rot="16200000" flipV="1">
              <a:off x="1879161" y="1286887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B9FFAA">
                <a:alpha val="7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6" name="Circular Arrow 45"/>
            <p:cNvSpPr/>
            <p:nvPr/>
          </p:nvSpPr>
          <p:spPr>
            <a:xfrm rot="10800000" flipV="1">
              <a:off x="1717800" y="1274936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D2A3FF">
                <a:alpha val="5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7" name="Circular Arrow 46"/>
            <p:cNvSpPr/>
            <p:nvPr/>
          </p:nvSpPr>
          <p:spPr>
            <a:xfrm rot="5400000" flipV="1">
              <a:off x="1687935" y="1367415"/>
              <a:ext cx="3422111" cy="3422111"/>
            </a:xfrm>
            <a:prstGeom prst="circularArrow">
              <a:avLst>
                <a:gd name="adj1" fmla="val 7659"/>
                <a:gd name="adj2" fmla="val 1142319"/>
                <a:gd name="adj3" fmla="val 20492536"/>
                <a:gd name="adj4" fmla="val 16204751"/>
                <a:gd name="adj5" fmla="val 12200"/>
              </a:avLst>
            </a:prstGeom>
            <a:solidFill>
              <a:srgbClr val="FFFF00">
                <a:alpha val="8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39"/>
          <p:cNvGrpSpPr/>
          <p:nvPr/>
        </p:nvGrpSpPr>
        <p:grpSpPr>
          <a:xfrm>
            <a:off x="4806842" y="2395052"/>
            <a:ext cx="1369226" cy="1569660"/>
            <a:chOff x="4758169" y="1857994"/>
            <a:chExt cx="1549080" cy="1775843"/>
          </a:xfrm>
        </p:grpSpPr>
        <p:sp>
          <p:nvSpPr>
            <p:cNvPr id="24" name="Rectangle 23"/>
            <p:cNvSpPr/>
            <p:nvPr/>
          </p:nvSpPr>
          <p:spPr>
            <a:xfrm>
              <a:off x="4758169" y="1857994"/>
              <a:ext cx="1549080" cy="177584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GB" sz="9600" b="1" cap="none" spc="0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?</a:t>
              </a:r>
              <a:endParaRPr lang="en-GB" sz="96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62929" y="3143295"/>
              <a:ext cx="1259613" cy="45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decision</a:t>
              </a:r>
              <a:endParaRPr lang="en-US" sz="2000" dirty="0"/>
            </a:p>
          </p:txBody>
        </p:sp>
      </p:grpSp>
      <p:grpSp>
        <p:nvGrpSpPr>
          <p:cNvPr id="36" name="Group 38"/>
          <p:cNvGrpSpPr/>
          <p:nvPr/>
        </p:nvGrpSpPr>
        <p:grpSpPr>
          <a:xfrm>
            <a:off x="3167431" y="1760089"/>
            <a:ext cx="1355190" cy="1048532"/>
            <a:chOff x="2903414" y="1139626"/>
            <a:chExt cx="1533201" cy="1186262"/>
          </a:xfrm>
        </p:grpSpPr>
        <p:sp>
          <p:nvSpPr>
            <p:cNvPr id="26" name="TextBox 25"/>
            <p:cNvSpPr txBox="1"/>
            <p:nvPr/>
          </p:nvSpPr>
          <p:spPr>
            <a:xfrm>
              <a:off x="3146253" y="1873221"/>
              <a:ext cx="1000836" cy="45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action</a:t>
              </a:r>
              <a:endParaRPr lang="en-US" sz="2000" dirty="0"/>
            </a:p>
          </p:txBody>
        </p:sp>
        <p:sp>
          <p:nvSpPr>
            <p:cNvPr id="27" name="Explosion 1 26"/>
            <p:cNvSpPr/>
            <p:nvPr/>
          </p:nvSpPr>
          <p:spPr>
            <a:xfrm flipV="1">
              <a:off x="2903414" y="1139626"/>
              <a:ext cx="1533201" cy="885871"/>
            </a:xfrm>
            <a:prstGeom prst="irregularSeal1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000292" y="4929235"/>
            <a:ext cx="1416089" cy="1037462"/>
            <a:chOff x="2714320" y="4725055"/>
            <a:chExt cx="1602099" cy="1173738"/>
          </a:xfrm>
        </p:grpSpPr>
        <p:sp>
          <p:nvSpPr>
            <p:cNvPr id="9" name="Predefined Process 8"/>
            <p:cNvSpPr/>
            <p:nvPr/>
          </p:nvSpPr>
          <p:spPr>
            <a:xfrm>
              <a:off x="3084338" y="4725055"/>
              <a:ext cx="890987" cy="771870"/>
            </a:xfrm>
            <a:prstGeom prst="flowChartPredefinedProcess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14320" y="5446126"/>
              <a:ext cx="1602099" cy="452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processing</a:t>
              </a:r>
              <a:endParaRPr lang="en-US" sz="2000" dirty="0"/>
            </a:p>
          </p:txBody>
        </p:sp>
      </p:grpSp>
      <p:sp>
        <p:nvSpPr>
          <p:cNvPr id="48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936941" y="2793941"/>
            <a:ext cx="1270119" cy="1270119"/>
          </a:xfrm>
          <a:prstGeom prst="ellipse">
            <a:avLst/>
          </a:prstGeom>
          <a:solidFill>
            <a:srgbClr val="985D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designing visualisation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</a:t>
            </a:r>
            <a:r>
              <a:rPr lang="en-US" dirty="0"/>
              <a:t>representations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/>
            <a:r>
              <a:rPr lang="en-US" sz="3600" dirty="0"/>
              <a:t> visualisation factors</a:t>
            </a:r>
          </a:p>
          <a:p>
            <a:pPr marL="857250" lvl="1"/>
            <a:r>
              <a:rPr lang="en-US" sz="3200" dirty="0"/>
              <a:t> </a:t>
            </a:r>
            <a:r>
              <a:rPr lang="en-US" sz="3200"/>
              <a:t>visual</a:t>
            </a:r>
            <a:r>
              <a:rPr lang="en-US" sz="3200" smtClean="0"/>
              <a:t> ‘affordances’</a:t>
            </a:r>
          </a:p>
          <a:p>
            <a:pPr marL="1276350" lvl="2"/>
            <a:r>
              <a:rPr lang="en-US" sz="2800" dirty="0">
                <a:solidFill>
                  <a:srgbClr val="FC0128"/>
                </a:solidFill>
              </a:rPr>
              <a:t> what we can see</a:t>
            </a:r>
            <a:endParaRPr lang="en-US" sz="2800" dirty="0"/>
          </a:p>
          <a:p>
            <a:pPr marL="857250" lvl="1"/>
            <a:r>
              <a:rPr lang="en-US" sz="3200" dirty="0"/>
              <a:t> objectives, goals and tasks</a:t>
            </a:r>
          </a:p>
          <a:p>
            <a:pPr marL="1276350" lvl="2"/>
            <a:r>
              <a:rPr lang="en-US" sz="2800" dirty="0">
                <a:solidFill>
                  <a:srgbClr val="FC0128"/>
                </a:solidFill>
              </a:rPr>
              <a:t> what we need to see</a:t>
            </a:r>
            <a:endParaRPr lang="en-US" sz="2800" dirty="0"/>
          </a:p>
          <a:p>
            <a:pPr marL="857250" lvl="1"/>
            <a:r>
              <a:rPr lang="en-US" sz="3200" dirty="0"/>
              <a:t> aesthetics</a:t>
            </a:r>
          </a:p>
          <a:p>
            <a:pPr marL="1276350" lvl="2"/>
            <a:r>
              <a:rPr lang="en-US" sz="2800" dirty="0">
                <a:solidFill>
                  <a:srgbClr val="FC0128"/>
                </a:solidFill>
              </a:rPr>
              <a:t> what we like to see</a:t>
            </a:r>
          </a:p>
          <a:p>
            <a:pPr marL="381000" indent="-381000"/>
            <a:endParaRPr lang="en-US" sz="3600" dirty="0"/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1657680" y="2883576"/>
            <a:ext cx="2895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1764624" y="3945024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145" name="Rectangle 9"/>
          <p:cNvSpPr>
            <a:spLocks noChangeArrowheads="1"/>
          </p:cNvSpPr>
          <p:nvPr/>
        </p:nvSpPr>
        <p:spPr bwMode="auto">
          <a:xfrm>
            <a:off x="1600200" y="5069304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286000" y="2744544"/>
            <a:ext cx="24832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279400"/>
            <a:r>
              <a:rPr lang="en-US" sz="2400" dirty="0">
                <a:solidFill>
                  <a:srgbClr val="985DA6"/>
                </a:solidFill>
                <a:latin typeface="Trebuchet MS" charset="0"/>
              </a:rPr>
              <a:t>what we can see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272632" y="3882192"/>
            <a:ext cx="3056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279400"/>
            <a:r>
              <a:rPr lang="en-US" sz="2400" dirty="0">
                <a:solidFill>
                  <a:srgbClr val="985DA6"/>
                </a:solidFill>
                <a:latin typeface="Trebuchet MS" charset="0"/>
              </a:rPr>
              <a:t>what we need to see</a:t>
            </a: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286000" y="4930272"/>
            <a:ext cx="2882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279400"/>
            <a:r>
              <a:rPr lang="en-US" sz="2400" dirty="0">
                <a:solidFill>
                  <a:srgbClr val="985DA6"/>
                </a:solidFill>
                <a:latin typeface="Trebuchet MS" charset="0"/>
              </a:rPr>
              <a:t>what we like to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build="p" autoUpdateAnimBg="0"/>
      <p:bldP spid="91141" grpId="0" build="p" autoUpdateAnimBg="0"/>
      <p:bldP spid="91142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</a:t>
            </a:r>
            <a:r>
              <a:rPr lang="en-US" dirty="0"/>
              <a:t>-off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>
              <a:lnSpc>
                <a:spcPct val="90000"/>
              </a:lnSpc>
              <a:buClr>
                <a:srgbClr val="C1CEFF"/>
              </a:buClr>
            </a:pPr>
            <a:r>
              <a:rPr lang="en-US" sz="3600" dirty="0">
                <a:solidFill>
                  <a:schemeClr val="bg2"/>
                </a:solidFill>
              </a:rPr>
              <a:t> </a:t>
            </a:r>
            <a:r>
              <a:rPr lang="en-US" sz="3600" dirty="0">
                <a:solidFill>
                  <a:srgbClr val="BFBFBF"/>
                </a:solidFill>
              </a:rPr>
              <a:t>visualisation factors</a:t>
            </a:r>
          </a:p>
          <a:p>
            <a:pPr marL="755650" lvl="1" indent="-184150">
              <a:lnSpc>
                <a:spcPct val="90000"/>
              </a:lnSpc>
            </a:pPr>
            <a:r>
              <a:rPr lang="en-US" sz="3200" dirty="0">
                <a:solidFill>
                  <a:srgbClr val="BFBFBF"/>
                </a:solidFill>
              </a:rPr>
              <a:t> </a:t>
            </a:r>
            <a:r>
              <a:rPr lang="en-US" dirty="0">
                <a:solidFill>
                  <a:srgbClr val="BFBFBF"/>
                </a:solidFill>
              </a:rPr>
              <a:t>visual affordances</a:t>
            </a:r>
          </a:p>
          <a:p>
            <a:pPr marL="755650" lvl="1" indent="-184150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 objectives, goals and tasks</a:t>
            </a:r>
          </a:p>
          <a:p>
            <a:pPr marL="755650" lvl="1" indent="-184150">
              <a:lnSpc>
                <a:spcPct val="90000"/>
              </a:lnSpc>
            </a:pPr>
            <a:r>
              <a:rPr lang="en-US" dirty="0">
                <a:solidFill>
                  <a:srgbClr val="BFBFBF"/>
                </a:solidFill>
              </a:rPr>
              <a:t> aesthetics</a:t>
            </a:r>
          </a:p>
          <a:p>
            <a:pPr marL="381000" indent="-381000">
              <a:lnSpc>
                <a:spcPct val="90000"/>
              </a:lnSpc>
            </a:pPr>
            <a:endParaRPr lang="en-US" sz="2000" dirty="0"/>
          </a:p>
          <a:p>
            <a:pPr marL="381000" indent="-381000">
              <a:lnSpc>
                <a:spcPct val="90000"/>
              </a:lnSpc>
            </a:pPr>
            <a:r>
              <a:rPr lang="en-US" sz="3600" dirty="0"/>
              <a:t> static representation  </a:t>
            </a:r>
            <a:r>
              <a:rPr lang="en-US" sz="3600" dirty="0">
                <a:latin typeface="Symbol" charset="2"/>
              </a:rPr>
              <a:t></a:t>
            </a:r>
            <a:r>
              <a:rPr lang="en-US" sz="3600" dirty="0"/>
              <a:t>  trade-off</a:t>
            </a:r>
          </a:p>
          <a:p>
            <a:pPr marL="381000" indent="-381000">
              <a:lnSpc>
                <a:spcPct val="90000"/>
              </a:lnSpc>
            </a:pPr>
            <a:r>
              <a:rPr lang="en-US" sz="3600" dirty="0"/>
              <a:t> interaction reduces trade-off</a:t>
            </a:r>
          </a:p>
          <a:p>
            <a:pPr marL="755650" lvl="1" indent="-184150">
              <a:lnSpc>
                <a:spcPct val="90000"/>
              </a:lnSpc>
            </a:pPr>
            <a:r>
              <a:rPr lang="en-US" dirty="0"/>
              <a:t>stacking histogram, overview vs. detail, etc. etc.</a:t>
            </a:r>
            <a:endParaRPr lang="en-US" sz="3200" dirty="0"/>
          </a:p>
          <a:p>
            <a:pPr marL="381000" indent="-381000">
              <a:lnSpc>
                <a:spcPct val="90000"/>
              </a:lnSpc>
              <a:buFontTx/>
              <a:buNone/>
            </a:pPr>
            <a:endParaRPr lang="en-US" sz="3600" dirty="0"/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748632" y="4572000"/>
            <a:ext cx="7620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739272" y="4783138"/>
            <a:ext cx="6032421" cy="84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3810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dirty="0" smtClean="0">
                <a:latin typeface="Trebuchet MS" charset="0"/>
              </a:rPr>
              <a:t>interaction </a:t>
            </a:r>
            <a:r>
              <a:rPr lang="en-US" sz="3200" dirty="0">
                <a:latin typeface="Trebuchet MS" charset="0"/>
              </a:rPr>
              <a:t>reduces trade-off</a:t>
            </a:r>
          </a:p>
          <a:p>
            <a:pPr marL="762000" lvl="1" indent="-1905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latin typeface="Trebuchet MS" charset="0"/>
              </a:rPr>
              <a:t>stacking histogram, overview vs. detail, etc.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relaxing </a:t>
            </a:r>
            <a:r>
              <a:rPr lang="en-US" dirty="0"/>
              <a:t>constraints</a:t>
            </a:r>
            <a:endParaRPr lang="en-US" sz="24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381000" indent="-381000" defTabSz="673100">
              <a:lnSpc>
                <a:spcPct val="90000"/>
              </a:lnSpc>
            </a:pPr>
            <a:r>
              <a:rPr lang="en-US" sz="2800" dirty="0"/>
              <a:t>normal stacked histogram</a:t>
            </a:r>
          </a:p>
          <a:p>
            <a:pPr marL="381000" indent="-381000" defTabSz="673100">
              <a:lnSpc>
                <a:spcPct val="90000"/>
              </a:lnSpc>
            </a:pPr>
            <a:endParaRPr lang="en-US" sz="2800" dirty="0"/>
          </a:p>
          <a:p>
            <a:pPr marL="381000" indent="-381000" defTabSz="673100">
              <a:lnSpc>
                <a:spcPct val="90000"/>
              </a:lnSpc>
            </a:pPr>
            <a:r>
              <a:rPr lang="en-US" sz="2800" dirty="0"/>
              <a:t>good for:</a:t>
            </a:r>
          </a:p>
          <a:p>
            <a:pPr marL="755650" lvl="1" indent="-184150" defTabSz="673100">
              <a:lnSpc>
                <a:spcPct val="90000"/>
              </a:lnSpc>
            </a:pPr>
            <a:r>
              <a:rPr lang="en-US" sz="2400" dirty="0"/>
              <a:t>overall trend</a:t>
            </a:r>
          </a:p>
          <a:p>
            <a:pPr marL="755650" lvl="1" indent="-184150" defTabSz="673100">
              <a:lnSpc>
                <a:spcPct val="90000"/>
              </a:lnSpc>
            </a:pPr>
            <a:r>
              <a:rPr lang="en-US" sz="2400" dirty="0"/>
              <a:t>relative proportions</a:t>
            </a:r>
          </a:p>
          <a:p>
            <a:pPr marL="755650" lvl="1" indent="-184150" defTabSz="673100">
              <a:lnSpc>
                <a:spcPct val="90000"/>
              </a:lnSpc>
            </a:pPr>
            <a:r>
              <a:rPr lang="en-US" sz="2400" dirty="0"/>
              <a:t>trend in bottom</a:t>
            </a:r>
            <a:br>
              <a:rPr lang="en-US" sz="2400" dirty="0"/>
            </a:br>
            <a:r>
              <a:rPr lang="en-US" sz="2400" dirty="0"/>
              <a:t>category</a:t>
            </a:r>
          </a:p>
          <a:p>
            <a:pPr marL="755650" lvl="1" indent="-184150" defTabSz="673100">
              <a:lnSpc>
                <a:spcPct val="90000"/>
              </a:lnSpc>
            </a:pPr>
            <a:endParaRPr lang="en-US" sz="2400" dirty="0"/>
          </a:p>
          <a:p>
            <a:pPr marL="381000" indent="-381000" defTabSz="673100">
              <a:lnSpc>
                <a:spcPct val="90000"/>
              </a:lnSpc>
            </a:pPr>
            <a:r>
              <a:rPr lang="en-US" sz="2800" dirty="0"/>
              <a:t>bad for others</a:t>
            </a:r>
          </a:p>
          <a:p>
            <a:pPr marL="755650" lvl="1" indent="-184150" defTabSz="673100">
              <a:lnSpc>
                <a:spcPct val="90000"/>
              </a:lnSpc>
            </a:pPr>
            <a:r>
              <a:rPr lang="en-US" sz="2400" dirty="0"/>
              <a:t>what is happening </a:t>
            </a:r>
            <a:br>
              <a:rPr lang="en-US" sz="2400" dirty="0"/>
            </a:br>
            <a:r>
              <a:rPr lang="en-US" sz="2400" dirty="0"/>
              <a:t>to bananas?</a:t>
            </a:r>
          </a:p>
        </p:txBody>
      </p:sp>
      <p:pic>
        <p:nvPicPr>
          <p:cNvPr id="86032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73413"/>
            <a:ext cx="44338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657600" y="3810000"/>
            <a:ext cx="1676400" cy="1143000"/>
            <a:chOff x="2304" y="2400"/>
            <a:chExt cx="1056" cy="720"/>
          </a:xfrm>
        </p:grpSpPr>
        <p:sp>
          <p:nvSpPr>
            <p:cNvPr id="86045" name="AutoShape 29"/>
            <p:cNvSpPr>
              <a:spLocks/>
            </p:cNvSpPr>
            <p:nvPr/>
          </p:nvSpPr>
          <p:spPr bwMode="auto">
            <a:xfrm>
              <a:off x="3216" y="2448"/>
              <a:ext cx="144" cy="672"/>
            </a:xfrm>
            <a:prstGeom prst="leftBrace">
              <a:avLst>
                <a:gd name="adj1" fmla="val 38889"/>
                <a:gd name="adj2" fmla="val 50000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046" name="Line 30"/>
            <p:cNvSpPr>
              <a:spLocks noChangeShapeType="1"/>
            </p:cNvSpPr>
            <p:nvPr/>
          </p:nvSpPr>
          <p:spPr bwMode="auto">
            <a:xfrm>
              <a:off x="2304" y="2400"/>
              <a:ext cx="864" cy="336"/>
            </a:xfrm>
            <a:prstGeom prst="line">
              <a:avLst/>
            </a:prstGeom>
            <a:noFill/>
            <a:ln w="19050">
              <a:solidFill>
                <a:srgbClr val="80008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3200400" y="3429000"/>
            <a:ext cx="3886200" cy="457200"/>
            <a:chOff x="2016" y="2160"/>
            <a:chExt cx="2448" cy="288"/>
          </a:xfrm>
        </p:grpSpPr>
        <p:sp>
          <p:nvSpPr>
            <p:cNvPr id="86042" name="Freeform 26"/>
            <p:cNvSpPr>
              <a:spLocks/>
            </p:cNvSpPr>
            <p:nvPr/>
          </p:nvSpPr>
          <p:spPr bwMode="auto">
            <a:xfrm>
              <a:off x="2784" y="2384"/>
              <a:ext cx="1680" cy="6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288" y="56"/>
                </a:cxn>
                <a:cxn ang="0">
                  <a:pos x="528" y="8"/>
                </a:cxn>
                <a:cxn ang="0">
                  <a:pos x="768" y="8"/>
                </a:cxn>
                <a:cxn ang="0">
                  <a:pos x="1200" y="56"/>
                </a:cxn>
                <a:cxn ang="0">
                  <a:pos x="1584" y="8"/>
                </a:cxn>
              </a:cxnLst>
              <a:rect l="0" t="0" r="r" b="b"/>
              <a:pathLst>
                <a:path w="1584" h="64">
                  <a:moveTo>
                    <a:pt x="0" y="56"/>
                  </a:moveTo>
                  <a:cubicBezTo>
                    <a:pt x="100" y="60"/>
                    <a:pt x="200" y="64"/>
                    <a:pt x="288" y="56"/>
                  </a:cubicBezTo>
                  <a:cubicBezTo>
                    <a:pt x="376" y="48"/>
                    <a:pt x="448" y="16"/>
                    <a:pt x="528" y="8"/>
                  </a:cubicBezTo>
                  <a:cubicBezTo>
                    <a:pt x="608" y="0"/>
                    <a:pt x="656" y="0"/>
                    <a:pt x="768" y="8"/>
                  </a:cubicBezTo>
                  <a:cubicBezTo>
                    <a:pt x="880" y="16"/>
                    <a:pt x="1064" y="56"/>
                    <a:pt x="1200" y="56"/>
                  </a:cubicBezTo>
                  <a:cubicBezTo>
                    <a:pt x="1336" y="56"/>
                    <a:pt x="1520" y="16"/>
                    <a:pt x="1584" y="8"/>
                  </a:cubicBezTo>
                </a:path>
              </a:pathLst>
            </a:custGeom>
            <a:noFill/>
            <a:ln w="57150" cap="flat" cmpd="sng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047" name="Line 31"/>
            <p:cNvSpPr>
              <a:spLocks noChangeShapeType="1"/>
            </p:cNvSpPr>
            <p:nvPr/>
          </p:nvSpPr>
          <p:spPr bwMode="auto">
            <a:xfrm>
              <a:off x="2016" y="2160"/>
              <a:ext cx="1248" cy="19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352800" y="4191000"/>
            <a:ext cx="3810000" cy="609600"/>
            <a:chOff x="2112" y="2640"/>
            <a:chExt cx="2400" cy="384"/>
          </a:xfrm>
        </p:grpSpPr>
        <p:sp>
          <p:nvSpPr>
            <p:cNvPr id="86041" name="Freeform 25"/>
            <p:cNvSpPr>
              <a:spLocks/>
            </p:cNvSpPr>
            <p:nvPr/>
          </p:nvSpPr>
          <p:spPr bwMode="auto">
            <a:xfrm>
              <a:off x="2784" y="2928"/>
              <a:ext cx="1728" cy="9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8" y="96"/>
                </a:cxn>
                <a:cxn ang="0">
                  <a:pos x="528" y="48"/>
                </a:cxn>
                <a:cxn ang="0">
                  <a:pos x="960" y="0"/>
                </a:cxn>
                <a:cxn ang="0">
                  <a:pos x="1248" y="48"/>
                </a:cxn>
                <a:cxn ang="0">
                  <a:pos x="1584" y="96"/>
                </a:cxn>
              </a:cxnLst>
              <a:rect l="0" t="0" r="r" b="b"/>
              <a:pathLst>
                <a:path w="1584" h="144">
                  <a:moveTo>
                    <a:pt x="0" y="144"/>
                  </a:moveTo>
                  <a:cubicBezTo>
                    <a:pt x="100" y="128"/>
                    <a:pt x="200" y="112"/>
                    <a:pt x="288" y="96"/>
                  </a:cubicBezTo>
                  <a:cubicBezTo>
                    <a:pt x="376" y="80"/>
                    <a:pt x="416" y="64"/>
                    <a:pt x="528" y="48"/>
                  </a:cubicBezTo>
                  <a:cubicBezTo>
                    <a:pt x="640" y="32"/>
                    <a:pt x="840" y="0"/>
                    <a:pt x="960" y="0"/>
                  </a:cubicBezTo>
                  <a:cubicBezTo>
                    <a:pt x="1080" y="0"/>
                    <a:pt x="1144" y="32"/>
                    <a:pt x="1248" y="48"/>
                  </a:cubicBezTo>
                  <a:cubicBezTo>
                    <a:pt x="1352" y="64"/>
                    <a:pt x="1468" y="80"/>
                    <a:pt x="1584" y="96"/>
                  </a:cubicBezTo>
                </a:path>
              </a:pathLst>
            </a:custGeom>
            <a:noFill/>
            <a:ln w="57150" cap="flat" cmpd="sng">
              <a:solidFill>
                <a:schemeClr val="accent2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049" name="Line 33"/>
            <p:cNvSpPr>
              <a:spLocks noChangeShapeType="1"/>
            </p:cNvSpPr>
            <p:nvPr/>
          </p:nvSpPr>
          <p:spPr bwMode="auto">
            <a:xfrm>
              <a:off x="2112" y="2640"/>
              <a:ext cx="912" cy="33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733800" y="4419600"/>
            <a:ext cx="5029200" cy="1066800"/>
            <a:chOff x="2352" y="2784"/>
            <a:chExt cx="3168" cy="672"/>
          </a:xfrm>
        </p:grpSpPr>
        <p:sp>
          <p:nvSpPr>
            <p:cNvPr id="86043" name="Text Box 27"/>
            <p:cNvSpPr txBox="1">
              <a:spLocks noChangeArrowheads="1"/>
            </p:cNvSpPr>
            <p:nvPr/>
          </p:nvSpPr>
          <p:spPr bwMode="auto">
            <a:xfrm>
              <a:off x="5248" y="2880"/>
              <a:ext cx="2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32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  <p:sp>
          <p:nvSpPr>
            <p:cNvPr id="86050" name="Line 34"/>
            <p:cNvSpPr>
              <a:spLocks noChangeShapeType="1"/>
            </p:cNvSpPr>
            <p:nvPr/>
          </p:nvSpPr>
          <p:spPr bwMode="auto">
            <a:xfrm flipV="1">
              <a:off x="2352" y="2784"/>
              <a:ext cx="1488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051" name="Line 35"/>
            <p:cNvSpPr>
              <a:spLocks noChangeShapeType="1"/>
            </p:cNvSpPr>
            <p:nvPr/>
          </p:nvSpPr>
          <p:spPr bwMode="auto">
            <a:xfrm flipV="1">
              <a:off x="2400" y="2832"/>
              <a:ext cx="1632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052" name="Line 36"/>
            <p:cNvSpPr>
              <a:spLocks noChangeShapeType="1"/>
            </p:cNvSpPr>
            <p:nvPr/>
          </p:nvSpPr>
          <p:spPr bwMode="auto">
            <a:xfrm flipV="1">
              <a:off x="2400" y="2880"/>
              <a:ext cx="1872" cy="5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</a:t>
            </a:r>
            <a:r>
              <a:rPr lang="en-GB" dirty="0" err="1" smtClean="0"/>
              <a:t>visualistion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84138" algn="ctr">
              <a:buNone/>
            </a:pPr>
            <a:endParaRPr lang="en-GB" dirty="0" smtClean="0"/>
          </a:p>
          <a:p>
            <a:pPr marL="0" indent="84138" algn="ctr">
              <a:buNone/>
            </a:pPr>
            <a:r>
              <a:rPr lang="en-GB" dirty="0" smtClean="0"/>
              <a:t>making data easier to understand</a:t>
            </a:r>
            <a:br>
              <a:rPr lang="en-GB" dirty="0" smtClean="0"/>
            </a:br>
            <a:r>
              <a:rPr lang="en-GB" dirty="0" smtClean="0"/>
              <a:t>using </a:t>
            </a:r>
            <a:r>
              <a:rPr lang="en-GB" b="1" dirty="0" smtClean="0">
                <a:solidFill>
                  <a:srgbClr val="985DA6"/>
                </a:solidFill>
              </a:rPr>
              <a:t>direct </a:t>
            </a:r>
            <a:r>
              <a:rPr lang="en-GB" dirty="0" smtClean="0"/>
              <a:t>sensory experience</a:t>
            </a:r>
          </a:p>
          <a:p>
            <a:pPr marL="0" indent="84138" algn="ctr">
              <a:buNone/>
            </a:pPr>
            <a:endParaRPr lang="en-GB" dirty="0" smtClean="0"/>
          </a:p>
          <a:p>
            <a:pPr marL="0" indent="84138" algn="ctr">
              <a:buNone/>
            </a:pPr>
            <a:r>
              <a:rPr lang="en-GB" dirty="0" smtClean="0"/>
              <a:t>especially visual!</a:t>
            </a:r>
          </a:p>
          <a:p>
            <a:pPr marL="0" indent="84138" algn="ctr">
              <a:buNone/>
            </a:pPr>
            <a:endParaRPr lang="en-GB" dirty="0" smtClean="0"/>
          </a:p>
          <a:p>
            <a:pPr marL="0" indent="84138" algn="ctr">
              <a:buNone/>
            </a:pPr>
            <a:r>
              <a:rPr lang="en-GB" dirty="0" smtClean="0"/>
              <a:t>but can have aural, tactile ‘visualisation’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make your own (iii)</a:t>
            </a:r>
            <a:br>
              <a:rPr lang="en-US" sz="3200"/>
            </a:br>
            <a:r>
              <a:rPr lang="en-US"/>
              <a:t> relaxing constraints</a:t>
            </a:r>
            <a:endParaRPr lang="en-US" sz="24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/>
            <a:r>
              <a:rPr lang="en-US" sz="2800" dirty="0"/>
              <a:t>interactive stacking histograms ...</a:t>
            </a:r>
            <a:br>
              <a:rPr lang="en-US" sz="2800" dirty="0"/>
            </a:br>
            <a:r>
              <a:rPr lang="en-US" sz="2800" dirty="0"/>
              <a:t>or ... </a:t>
            </a:r>
            <a:r>
              <a:rPr lang="en-US" sz="2800" b="1" dirty="0">
                <a:solidFill>
                  <a:srgbClr val="008E00"/>
                </a:solidFill>
              </a:rPr>
              <a:t>d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n</a:t>
            </a:r>
            <a:r>
              <a:rPr lang="en-US" sz="2800" b="1" dirty="0">
                <a:solidFill>
                  <a:srgbClr val="802A31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800080"/>
                </a:solidFill>
              </a:rPr>
              <a:t>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8E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800080"/>
                </a:solidFill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802A31"/>
                </a:solidFill>
              </a:rPr>
              <a:t>o</a:t>
            </a:r>
            <a:r>
              <a:rPr lang="en-US" sz="2800" b="1" dirty="0">
                <a:solidFill>
                  <a:srgbClr val="0000FF"/>
                </a:solidFill>
              </a:rPr>
              <a:t>g</a:t>
            </a:r>
            <a:r>
              <a:rPr lang="en-US" sz="2800" b="1" dirty="0">
                <a:solidFill>
                  <a:srgbClr val="008E00"/>
                </a:solidFill>
              </a:rPr>
              <a:t>r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m</a:t>
            </a:r>
            <a:r>
              <a:rPr lang="en-US" sz="2800" b="1" dirty="0">
                <a:solidFill>
                  <a:srgbClr val="802A31"/>
                </a:solidFill>
              </a:rPr>
              <a:t>s</a:t>
            </a:r>
            <a:r>
              <a:rPr lang="en-US" sz="2800" dirty="0"/>
              <a:t> </a:t>
            </a:r>
          </a:p>
          <a:p>
            <a:pPr marL="381000" indent="-381000"/>
            <a:endParaRPr lang="en-US" sz="2800" dirty="0"/>
          </a:p>
          <a:p>
            <a:pPr marL="381000" indent="-381000"/>
            <a:r>
              <a:rPr lang="en-US" sz="2800" dirty="0"/>
              <a:t>normal histogram</a:t>
            </a:r>
            <a:br>
              <a:rPr lang="en-US" sz="2800" dirty="0"/>
            </a:br>
            <a:r>
              <a:rPr lang="en-US" sz="2800" dirty="0"/>
              <a:t>except ...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824792" y="2077464"/>
            <a:ext cx="2895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909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86781"/>
            <a:ext cx="44338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533400" y="3200400"/>
            <a:ext cx="3429000" cy="1066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45696" y="3049344"/>
            <a:ext cx="276953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381000"/>
            <a:r>
              <a:rPr lang="en-US" sz="2800" dirty="0"/>
              <a:t>normal histogram</a:t>
            </a:r>
            <a:br>
              <a:rPr lang="en-US" sz="2800" dirty="0"/>
            </a:br>
            <a:r>
              <a:rPr lang="en-US" sz="2800" dirty="0"/>
              <a:t>except ...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60208" y="2041368"/>
            <a:ext cx="30665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81000" indent="-381000">
              <a:buFont typeface="Times" charset="0"/>
              <a:buNone/>
            </a:pPr>
            <a:r>
              <a:rPr lang="en-US" sz="2800" b="1" dirty="0">
                <a:solidFill>
                  <a:srgbClr val="008E00"/>
                </a:solidFill>
              </a:rPr>
              <a:t>d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n</a:t>
            </a:r>
            <a:r>
              <a:rPr lang="en-US" sz="2800" b="1" dirty="0">
                <a:solidFill>
                  <a:srgbClr val="802A31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800080"/>
                </a:solidFill>
              </a:rPr>
              <a:t>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8E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800080"/>
                </a:solidFill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802A31"/>
                </a:solidFill>
              </a:rPr>
              <a:t>o</a:t>
            </a:r>
            <a:r>
              <a:rPr lang="en-US" sz="2800" b="1" dirty="0">
                <a:solidFill>
                  <a:srgbClr val="0000FF"/>
                </a:solidFill>
              </a:rPr>
              <a:t>g</a:t>
            </a:r>
            <a:r>
              <a:rPr lang="en-US" sz="2800" b="1" dirty="0">
                <a:solidFill>
                  <a:srgbClr val="008E00"/>
                </a:solidFill>
              </a:rPr>
              <a:t>r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m</a:t>
            </a:r>
            <a:r>
              <a:rPr lang="en-US" sz="2800" b="1" dirty="0">
                <a:solidFill>
                  <a:srgbClr val="802A31"/>
                </a:solidFill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  <p:bldP spid="10" grpId="1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54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82686"/>
            <a:ext cx="4433888" cy="309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make your own (iii)</a:t>
            </a:r>
            <a:br>
              <a:rPr lang="en-US" sz="3200"/>
            </a:br>
            <a:r>
              <a:rPr lang="en-US"/>
              <a:t> relaxing constraints</a:t>
            </a:r>
            <a:endParaRPr lang="en-US" sz="24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81000" indent="-381000"/>
            <a:r>
              <a:rPr lang="en-US" sz="2800" dirty="0"/>
              <a:t>interactive stacking histograms ...</a:t>
            </a:r>
            <a:br>
              <a:rPr lang="en-US" sz="2800" dirty="0"/>
            </a:br>
            <a:r>
              <a:rPr lang="en-US" sz="2800" dirty="0"/>
              <a:t>or ... </a:t>
            </a:r>
            <a:r>
              <a:rPr lang="en-US" sz="2800" b="1" dirty="0">
                <a:solidFill>
                  <a:srgbClr val="008E00"/>
                </a:solidFill>
              </a:rPr>
              <a:t>d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n</a:t>
            </a:r>
            <a:r>
              <a:rPr lang="en-US" sz="2800" b="1" dirty="0">
                <a:solidFill>
                  <a:srgbClr val="802A31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800080"/>
                </a:solidFill>
              </a:rPr>
              <a:t>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8E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800080"/>
                </a:solidFill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802A31"/>
                </a:solidFill>
              </a:rPr>
              <a:t>o</a:t>
            </a:r>
            <a:r>
              <a:rPr lang="en-US" sz="2800" b="1" dirty="0">
                <a:solidFill>
                  <a:srgbClr val="0000FF"/>
                </a:solidFill>
              </a:rPr>
              <a:t>g</a:t>
            </a:r>
            <a:r>
              <a:rPr lang="en-US" sz="2800" b="1" dirty="0">
                <a:solidFill>
                  <a:srgbClr val="008E00"/>
                </a:solidFill>
              </a:rPr>
              <a:t>r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m</a:t>
            </a:r>
            <a:r>
              <a:rPr lang="en-US" sz="2800" b="1" dirty="0">
                <a:solidFill>
                  <a:srgbClr val="802A31"/>
                </a:solidFill>
              </a:rPr>
              <a:t>s</a:t>
            </a:r>
            <a:r>
              <a:rPr lang="en-US" sz="2800" dirty="0"/>
              <a:t> </a:t>
            </a:r>
          </a:p>
          <a:p>
            <a:pPr marL="381000" indent="-381000"/>
            <a:endParaRPr lang="en-US" sz="2800" dirty="0"/>
          </a:p>
          <a:p>
            <a:pPr marL="381000" indent="-381000"/>
            <a:r>
              <a:rPr lang="en-US" sz="2800" dirty="0"/>
              <a:t>normal histogram</a:t>
            </a:r>
            <a:br>
              <a:rPr lang="en-US" sz="2800" dirty="0"/>
            </a:br>
            <a:r>
              <a:rPr lang="en-US" sz="2800" dirty="0"/>
              <a:t>except ...</a:t>
            </a:r>
          </a:p>
          <a:p>
            <a:pPr marL="381000" indent="-381000"/>
            <a:r>
              <a:rPr lang="en-US" sz="2800" dirty="0"/>
              <a:t>hover over cell </a:t>
            </a:r>
            <a:br>
              <a:rPr lang="en-US" sz="2800" dirty="0"/>
            </a:br>
            <a:r>
              <a:rPr lang="en-US" sz="2800" dirty="0"/>
              <a:t>to show detail</a:t>
            </a:r>
          </a:p>
        </p:txBody>
      </p:sp>
      <p:sp>
        <p:nvSpPr>
          <p:cNvPr id="87051" name="Line 11"/>
          <p:cNvSpPr>
            <a:spLocks noChangeShapeType="1"/>
          </p:cNvSpPr>
          <p:nvPr/>
        </p:nvSpPr>
        <p:spPr bwMode="auto">
          <a:xfrm flipH="1" flipV="1">
            <a:off x="6324600" y="4419600"/>
            <a:ext cx="228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5867400" y="4114800"/>
            <a:ext cx="9906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53" name="Line 13"/>
          <p:cNvSpPr>
            <a:spLocks noChangeShapeType="1"/>
          </p:cNvSpPr>
          <p:nvPr/>
        </p:nvSpPr>
        <p:spPr bwMode="auto">
          <a:xfrm>
            <a:off x="3505200" y="4495800"/>
            <a:ext cx="2362200" cy="76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7086600" y="5638800"/>
            <a:ext cx="10668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3429000" y="4800600"/>
            <a:ext cx="36576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73413"/>
            <a:ext cx="44338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make your own (iii)</a:t>
            </a:r>
            <a:br>
              <a:rPr lang="en-US" sz="3200"/>
            </a:br>
            <a:r>
              <a:rPr lang="en-US"/>
              <a:t> relaxing constraints</a:t>
            </a:r>
            <a:endParaRPr lang="en-US" sz="24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626" y="1600200"/>
            <a:ext cx="8229600" cy="4856747"/>
          </a:xfrm>
        </p:spPr>
        <p:txBody>
          <a:bodyPr>
            <a:noAutofit/>
          </a:bodyPr>
          <a:lstStyle/>
          <a:p>
            <a:pPr marL="381000" indent="-381000"/>
            <a:r>
              <a:rPr lang="en-US" sz="2800" dirty="0"/>
              <a:t>interactive stacking histograms ...</a:t>
            </a:r>
            <a:br>
              <a:rPr lang="en-US" sz="2800" dirty="0"/>
            </a:br>
            <a:r>
              <a:rPr lang="en-US" sz="2800" dirty="0"/>
              <a:t>or ... </a:t>
            </a:r>
            <a:r>
              <a:rPr lang="en-US" sz="2800" b="1" dirty="0">
                <a:solidFill>
                  <a:srgbClr val="008E00"/>
                </a:solidFill>
              </a:rPr>
              <a:t>d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n</a:t>
            </a:r>
            <a:r>
              <a:rPr lang="en-US" sz="2800" b="1" dirty="0">
                <a:solidFill>
                  <a:srgbClr val="802A31"/>
                </a:solidFill>
              </a:rPr>
              <a:t>c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0000FF"/>
                </a:solidFill>
              </a:rPr>
              <a:t>n</a:t>
            </a:r>
            <a:r>
              <a:rPr lang="en-US" sz="2800" b="1" dirty="0">
                <a:solidFill>
                  <a:srgbClr val="800080"/>
                </a:solidFill>
              </a:rPr>
              <a:t>g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8E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i</a:t>
            </a:r>
            <a:r>
              <a:rPr lang="en-US" sz="2800" b="1" dirty="0">
                <a:solidFill>
                  <a:srgbClr val="800080"/>
                </a:solidFill>
              </a:rPr>
              <a:t>s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en-US" sz="2800" b="1" dirty="0">
                <a:solidFill>
                  <a:srgbClr val="802A31"/>
                </a:solidFill>
              </a:rPr>
              <a:t>o</a:t>
            </a:r>
            <a:r>
              <a:rPr lang="en-US" sz="2800" b="1" dirty="0">
                <a:solidFill>
                  <a:srgbClr val="0000FF"/>
                </a:solidFill>
              </a:rPr>
              <a:t>g</a:t>
            </a:r>
            <a:r>
              <a:rPr lang="en-US" sz="2800" b="1" dirty="0">
                <a:solidFill>
                  <a:srgbClr val="008E00"/>
                </a:solidFill>
              </a:rPr>
              <a:t>r</a:t>
            </a:r>
            <a:r>
              <a:rPr lang="en-US" sz="2800" b="1" dirty="0">
                <a:solidFill>
                  <a:srgbClr val="0000FF"/>
                </a:solidFill>
              </a:rPr>
              <a:t>a</a:t>
            </a:r>
            <a:r>
              <a:rPr lang="en-US" sz="2800" b="1" dirty="0">
                <a:solidFill>
                  <a:srgbClr val="800080"/>
                </a:solidFill>
              </a:rPr>
              <a:t>m</a:t>
            </a:r>
            <a:r>
              <a:rPr lang="en-US" sz="2800" b="1" dirty="0">
                <a:solidFill>
                  <a:srgbClr val="802A31"/>
                </a:solidFill>
              </a:rPr>
              <a:t>s</a:t>
            </a:r>
            <a:r>
              <a:rPr lang="en-US" sz="2800" dirty="0"/>
              <a:t> </a:t>
            </a:r>
          </a:p>
          <a:p>
            <a:pPr marL="381000" indent="-381000"/>
            <a:endParaRPr lang="en-US" sz="2800" dirty="0"/>
          </a:p>
          <a:p>
            <a:pPr marL="381000" indent="-381000"/>
            <a:r>
              <a:rPr lang="en-US" sz="2800" dirty="0"/>
              <a:t>normal histogram</a:t>
            </a:r>
            <a:br>
              <a:rPr lang="en-US" sz="2800" dirty="0"/>
            </a:br>
            <a:r>
              <a:rPr lang="en-US" sz="2800" dirty="0"/>
              <a:t>except ...</a:t>
            </a:r>
          </a:p>
          <a:p>
            <a:pPr marL="381000" indent="-381000"/>
            <a:r>
              <a:rPr lang="en-US" sz="2800" dirty="0"/>
              <a:t>hover over cell </a:t>
            </a:r>
            <a:br>
              <a:rPr lang="en-US" sz="2800" dirty="0"/>
            </a:br>
            <a:r>
              <a:rPr lang="en-US" sz="2800" dirty="0"/>
              <a:t>to reveal detail</a:t>
            </a:r>
          </a:p>
          <a:p>
            <a:pPr marL="381000" indent="-381000"/>
            <a:r>
              <a:rPr lang="en-US" sz="2800" dirty="0"/>
              <a:t>click on legend</a:t>
            </a:r>
            <a:br>
              <a:rPr lang="en-US" sz="2800" dirty="0"/>
            </a:br>
            <a:r>
              <a:rPr lang="en-US" sz="2800" dirty="0"/>
              <a:t>to change</a:t>
            </a:r>
            <a:br>
              <a:rPr lang="en-US" sz="2800" dirty="0"/>
            </a:br>
            <a:r>
              <a:rPr lang="en-US" sz="2800" dirty="0"/>
              <a:t>baseline</a:t>
            </a:r>
          </a:p>
        </p:txBody>
      </p:sp>
      <p:pic>
        <p:nvPicPr>
          <p:cNvPr id="88078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154363"/>
            <a:ext cx="4433888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8079" name="Line 15"/>
          <p:cNvSpPr>
            <a:spLocks noChangeShapeType="1"/>
          </p:cNvSpPr>
          <p:nvPr/>
        </p:nvSpPr>
        <p:spPr bwMode="auto">
          <a:xfrm flipV="1">
            <a:off x="2743200" y="5105400"/>
            <a:ext cx="19050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5" name="Line 11"/>
          <p:cNvSpPr>
            <a:spLocks noChangeShapeType="1"/>
          </p:cNvSpPr>
          <p:nvPr/>
        </p:nvSpPr>
        <p:spPr bwMode="auto">
          <a:xfrm flipH="1" flipV="1">
            <a:off x="7467600" y="4876800"/>
            <a:ext cx="228600" cy="228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7086600" y="4572000"/>
            <a:ext cx="990600" cy="7620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7051675" y="6324600"/>
            <a:ext cx="2168525" cy="454025"/>
            <a:chOff x="3401" y="3323"/>
            <a:chExt cx="1366" cy="286"/>
          </a:xfrm>
        </p:grpSpPr>
        <p:sp>
          <p:nvSpPr>
            <p:cNvPr id="88081" name="Rectangle 17"/>
            <p:cNvSpPr>
              <a:spLocks noChangeArrowheads="1"/>
            </p:cNvSpPr>
            <p:nvPr/>
          </p:nvSpPr>
          <p:spPr bwMode="auto">
            <a:xfrm>
              <a:off x="3401" y="3349"/>
              <a:ext cx="1234" cy="23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3423" y="3323"/>
              <a:ext cx="134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demonstration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</a:t>
            </a:r>
            <a:r>
              <a:rPr lang="en-US" dirty="0"/>
              <a:t>of interaction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 highlighting and focus </a:t>
            </a:r>
          </a:p>
          <a:p>
            <a:pPr marL="381000" indent="-381000"/>
            <a:r>
              <a:rPr lang="en-US">
                <a:solidFill>
                  <a:schemeClr val="tx2"/>
                </a:solidFill>
              </a:rPr>
              <a:t> drill down and hyperlinks</a:t>
            </a:r>
          </a:p>
          <a:p>
            <a:pPr marL="381000" indent="-381000"/>
            <a:r>
              <a:rPr lang="en-US">
                <a:solidFill>
                  <a:schemeClr val="tx2"/>
                </a:solidFill>
              </a:rPr>
              <a:t> overview and context</a:t>
            </a:r>
          </a:p>
          <a:p>
            <a:pPr marL="381000" indent="-381000"/>
            <a:r>
              <a:rPr lang="en-US">
                <a:solidFill>
                  <a:schemeClr val="tx2"/>
                </a:solidFill>
              </a:rPr>
              <a:t> changing parameters</a:t>
            </a:r>
          </a:p>
          <a:p>
            <a:pPr marL="381000" indent="-381000"/>
            <a:r>
              <a:rPr lang="en-US">
                <a:solidFill>
                  <a:schemeClr val="tx2"/>
                </a:solidFill>
              </a:rPr>
              <a:t> changing representations</a:t>
            </a:r>
          </a:p>
          <a:p>
            <a:pPr marL="381000" indent="-381000"/>
            <a:r>
              <a:rPr lang="en-US">
                <a:solidFill>
                  <a:schemeClr val="tx2"/>
                </a:solidFill>
              </a:rPr>
              <a:t> temporal fusion</a:t>
            </a:r>
          </a:p>
          <a:p>
            <a:pPr marL="381000" indent="-38100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26" y="274638"/>
            <a:ext cx="8229600" cy="1169152"/>
          </a:xfrm>
        </p:spPr>
        <p:txBody>
          <a:bodyPr/>
          <a:lstStyle/>
          <a:p>
            <a:r>
              <a:rPr lang="en-US" dirty="0" err="1" smtClean="0"/>
              <a:t>Shneiderman’s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visualisation mantra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overview first,</a:t>
            </a:r>
          </a:p>
          <a:p>
            <a:pPr algn="ctr"/>
            <a:r>
              <a:rPr lang="en-US" dirty="0" smtClean="0"/>
              <a:t>zoom and filter,</a:t>
            </a:r>
          </a:p>
          <a:p>
            <a:pPr algn="ctr"/>
            <a:r>
              <a:rPr lang="en-US" dirty="0" smtClean="0"/>
              <a:t>then details on demand</a:t>
            </a:r>
          </a:p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524" y="3616826"/>
            <a:ext cx="4320000" cy="298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7892" y="6602452"/>
            <a:ext cx="60692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/>
              <a:t>http://www.sapdesignguild.org/community/book_people/visualization/controls/FilmFinder.htm</a:t>
            </a:r>
            <a:endParaRPr lang="en-GB" sz="11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3489159" y="3542635"/>
            <a:ext cx="4922309" cy="802100"/>
            <a:chOff x="3489159" y="3542635"/>
            <a:chExt cx="4922309" cy="802100"/>
          </a:xfrm>
        </p:grpSpPr>
        <p:sp>
          <p:nvSpPr>
            <p:cNvPr id="5" name="TextBox 4"/>
            <p:cNvSpPr txBox="1"/>
            <p:nvPr/>
          </p:nvSpPr>
          <p:spPr>
            <a:xfrm>
              <a:off x="7085264" y="3542635"/>
              <a:ext cx="1326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985DA6"/>
                  </a:solidFill>
                </a:rPr>
                <a:t>overview</a:t>
              </a:r>
              <a:endParaRPr lang="en-GB" sz="2400" dirty="0">
                <a:solidFill>
                  <a:srgbClr val="985DA6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0800000" flipV="1">
              <a:off x="3489159" y="3890210"/>
              <a:ext cx="3529263" cy="45452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227055" y="4216402"/>
            <a:ext cx="3683261" cy="830997"/>
            <a:chOff x="5227055" y="4216402"/>
            <a:chExt cx="3683261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6836611" y="4216402"/>
              <a:ext cx="207370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985DA6"/>
                  </a:solidFill>
                </a:rPr>
                <a:t>zoom and filter</a:t>
              </a:r>
              <a:br>
                <a:rPr lang="en-GB" sz="2400" dirty="0" smtClean="0">
                  <a:solidFill>
                    <a:srgbClr val="985DA6"/>
                  </a:solidFill>
                </a:rPr>
              </a:br>
              <a:r>
                <a:rPr lang="en-GB" sz="2400" dirty="0" smtClean="0">
                  <a:solidFill>
                    <a:srgbClr val="985DA6"/>
                  </a:solidFill>
                </a:rPr>
                <a:t>using sliders</a:t>
              </a:r>
              <a:endParaRPr lang="en-GB" sz="2400" dirty="0">
                <a:solidFill>
                  <a:srgbClr val="985DA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10800000" flipV="1">
              <a:off x="5227055" y="4705683"/>
              <a:ext cx="1724524" cy="6684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403684" y="3485818"/>
            <a:ext cx="7229872" cy="3162857"/>
            <a:chOff x="1403684" y="3485818"/>
            <a:chExt cx="7229872" cy="3162857"/>
          </a:xfrm>
        </p:grpSpPr>
        <p:sp>
          <p:nvSpPr>
            <p:cNvPr id="13" name="TextBox 12"/>
            <p:cNvSpPr txBox="1"/>
            <p:nvPr/>
          </p:nvSpPr>
          <p:spPr>
            <a:xfrm>
              <a:off x="7023770" y="5366088"/>
              <a:ext cx="16097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 smtClean="0">
                  <a:solidFill>
                    <a:srgbClr val="985DA6"/>
                  </a:solidFill>
                </a:rPr>
                <a:t>details</a:t>
              </a:r>
              <a:br>
                <a:rPr lang="en-GB" sz="2400" dirty="0" smtClean="0">
                  <a:solidFill>
                    <a:srgbClr val="985DA6"/>
                  </a:solidFill>
                </a:rPr>
              </a:br>
              <a:r>
                <a:rPr lang="en-GB" sz="2400" dirty="0" smtClean="0">
                  <a:solidFill>
                    <a:srgbClr val="985DA6"/>
                  </a:solidFill>
                </a:rPr>
                <a:t>on demand</a:t>
              </a:r>
              <a:endParaRPr lang="en-GB" sz="2400" dirty="0">
                <a:solidFill>
                  <a:srgbClr val="985DA6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84" y="3485818"/>
              <a:ext cx="4320000" cy="3162857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 rot="10800000">
              <a:off x="3890212" y="5721684"/>
              <a:ext cx="3253873" cy="4545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/>
          <p:cNvSpPr/>
          <p:nvPr/>
        </p:nvSpPr>
        <p:spPr>
          <a:xfrm>
            <a:off x="3936941" y="2793941"/>
            <a:ext cx="1270119" cy="1270119"/>
          </a:xfrm>
          <a:prstGeom prst="ellipse">
            <a:avLst/>
          </a:prstGeom>
          <a:solidFill>
            <a:srgbClr val="985D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600" dirty="0" smtClean="0"/>
              <a:t>classic visualisations</a:t>
            </a:r>
            <a:endParaRPr lang="en-GB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60" name="Rectangle 56"/>
          <p:cNvSpPr>
            <a:spLocks noChangeArrowheads="1"/>
          </p:cNvSpPr>
          <p:nvPr/>
        </p:nvSpPr>
        <p:spPr bwMode="auto">
          <a:xfrm>
            <a:off x="6553200" y="1828800"/>
            <a:ext cx="20574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2565400" y="1905000"/>
            <a:ext cx="5588000" cy="1143000"/>
            <a:chOff x="1616" y="1200"/>
            <a:chExt cx="3520" cy="720"/>
          </a:xfrm>
        </p:grpSpPr>
        <p:sp>
          <p:nvSpPr>
            <p:cNvPr id="123974" name="Oval 70"/>
            <p:cNvSpPr>
              <a:spLocks noChangeArrowheads="1"/>
            </p:cNvSpPr>
            <p:nvPr/>
          </p:nvSpPr>
          <p:spPr bwMode="auto">
            <a:xfrm>
              <a:off x="4224" y="1200"/>
              <a:ext cx="912" cy="720"/>
            </a:xfrm>
            <a:prstGeom prst="ellipse">
              <a:avLst/>
            </a:prstGeom>
            <a:solidFill>
              <a:srgbClr val="E3DEDE"/>
            </a:solidFill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9" name="Line 75"/>
            <p:cNvSpPr>
              <a:spLocks noChangeShapeType="1"/>
            </p:cNvSpPr>
            <p:nvPr/>
          </p:nvSpPr>
          <p:spPr bwMode="auto">
            <a:xfrm>
              <a:off x="1616" y="1627"/>
              <a:ext cx="3040" cy="19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displaying groups/clusters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numeric attributes</a:t>
            </a:r>
          </a:p>
          <a:p>
            <a:pPr lvl="1"/>
            <a:r>
              <a:rPr lang="en-US" sz="2000" dirty="0"/>
              <a:t>use average </a:t>
            </a:r>
            <a:br>
              <a:rPr lang="en-US" sz="2000" dirty="0"/>
            </a:br>
            <a:r>
              <a:rPr lang="en-US" sz="2000" dirty="0"/>
              <a:t>or region</a:t>
            </a:r>
          </a:p>
          <a:p>
            <a:r>
              <a:rPr lang="en-US" sz="2400" dirty="0"/>
              <a:t>categorical attributes</a:t>
            </a:r>
          </a:p>
          <a:p>
            <a:pPr lvl="1"/>
            <a:r>
              <a:rPr lang="en-US" sz="2000" dirty="0"/>
              <a:t>show values of attributes common to cluster</a:t>
            </a:r>
          </a:p>
          <a:p>
            <a:r>
              <a:rPr lang="en-US" sz="2400" dirty="0" smtClean="0"/>
              <a:t>text</a:t>
            </a:r>
            <a:r>
              <a:rPr lang="en-US" sz="2400" dirty="0" smtClean="0"/>
              <a:t>, </a:t>
            </a:r>
            <a:r>
              <a:rPr lang="en-US" sz="2400" dirty="0" smtClean="0"/>
              <a:t>images, sound</a:t>
            </a:r>
          </a:p>
          <a:p>
            <a:pPr lvl="1"/>
            <a:r>
              <a:rPr lang="en-US" sz="2000" dirty="0"/>
              <a:t>no sensible ‘average’ to display</a:t>
            </a:r>
          </a:p>
          <a:p>
            <a:pPr lvl="1"/>
            <a:r>
              <a:rPr lang="en-US" sz="2000" dirty="0"/>
              <a:t>use typical documents/images</a:t>
            </a:r>
          </a:p>
          <a:p>
            <a:pPr lvl="1"/>
            <a:r>
              <a:rPr lang="en-US" sz="2000" dirty="0"/>
              <a:t>central to cluster ...</a:t>
            </a:r>
            <a:br>
              <a:rPr lang="en-US" sz="2000" dirty="0"/>
            </a:br>
            <a:r>
              <a:rPr lang="en-US" sz="2000" dirty="0"/>
              <a:t>or spread within cluster 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6858000" y="3962400"/>
            <a:ext cx="2057400" cy="1295400"/>
            <a:chOff x="4128" y="2304"/>
            <a:chExt cx="1296" cy="816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4128" y="2304"/>
              <a:ext cx="1296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1" name="AutoShape 7"/>
            <p:cNvSpPr>
              <a:spLocks noChangeArrowheads="1"/>
            </p:cNvSpPr>
            <p:nvPr/>
          </p:nvSpPr>
          <p:spPr bwMode="auto">
            <a:xfrm>
              <a:off x="4368" y="254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2" name="AutoShape 8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3" name="AutoShape 9"/>
            <p:cNvSpPr>
              <a:spLocks noChangeArrowheads="1"/>
            </p:cNvSpPr>
            <p:nvPr/>
          </p:nvSpPr>
          <p:spPr bwMode="auto">
            <a:xfrm>
              <a:off x="4560" y="264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4" name="AutoShape 10"/>
            <p:cNvSpPr>
              <a:spLocks noChangeArrowheads="1"/>
            </p:cNvSpPr>
            <p:nvPr/>
          </p:nvSpPr>
          <p:spPr bwMode="auto">
            <a:xfrm>
              <a:off x="4656" y="264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5" name="AutoShape 11"/>
            <p:cNvSpPr>
              <a:spLocks noChangeArrowheads="1"/>
            </p:cNvSpPr>
            <p:nvPr/>
          </p:nvSpPr>
          <p:spPr bwMode="auto">
            <a:xfrm>
              <a:off x="4464" y="273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6" name="AutoShape 12"/>
            <p:cNvSpPr>
              <a:spLocks noChangeArrowheads="1"/>
            </p:cNvSpPr>
            <p:nvPr/>
          </p:nvSpPr>
          <p:spPr bwMode="auto">
            <a:xfrm>
              <a:off x="4560" y="278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7" name="AutoShape 13"/>
            <p:cNvSpPr>
              <a:spLocks noChangeArrowheads="1"/>
            </p:cNvSpPr>
            <p:nvPr/>
          </p:nvSpPr>
          <p:spPr bwMode="auto">
            <a:xfrm>
              <a:off x="4656" y="288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8" name="AutoShape 14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19" name="AutoShape 15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20" name="AutoShape 16"/>
            <p:cNvSpPr>
              <a:spLocks noChangeArrowheads="1"/>
            </p:cNvSpPr>
            <p:nvPr/>
          </p:nvSpPr>
          <p:spPr bwMode="auto">
            <a:xfrm>
              <a:off x="4608" y="244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21" name="AutoShape 17"/>
            <p:cNvSpPr>
              <a:spLocks noChangeArrowheads="1"/>
            </p:cNvSpPr>
            <p:nvPr/>
          </p:nvSpPr>
          <p:spPr bwMode="auto">
            <a:xfrm>
              <a:off x="4800" y="259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22" name="AutoShape 18"/>
            <p:cNvSpPr>
              <a:spLocks noChangeArrowheads="1"/>
            </p:cNvSpPr>
            <p:nvPr/>
          </p:nvSpPr>
          <p:spPr bwMode="auto">
            <a:xfrm>
              <a:off x="4848" y="283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23" name="AutoShape 19"/>
            <p:cNvSpPr>
              <a:spLocks noChangeArrowheads="1"/>
            </p:cNvSpPr>
            <p:nvPr/>
          </p:nvSpPr>
          <p:spPr bwMode="auto">
            <a:xfrm>
              <a:off x="4944" y="268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25" name="Oval 21"/>
            <p:cNvSpPr>
              <a:spLocks noChangeArrowheads="1"/>
            </p:cNvSpPr>
            <p:nvPr/>
          </p:nvSpPr>
          <p:spPr bwMode="auto">
            <a:xfrm>
              <a:off x="4224" y="2352"/>
              <a:ext cx="912" cy="7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385726" y="5274733"/>
            <a:ext cx="2057400" cy="1295400"/>
            <a:chOff x="4128" y="2304"/>
            <a:chExt cx="1296" cy="816"/>
          </a:xfrm>
        </p:grpSpPr>
        <p:sp>
          <p:nvSpPr>
            <p:cNvPr id="123931" name="Rectangle 27"/>
            <p:cNvSpPr>
              <a:spLocks noChangeArrowheads="1"/>
            </p:cNvSpPr>
            <p:nvPr/>
          </p:nvSpPr>
          <p:spPr bwMode="auto">
            <a:xfrm>
              <a:off x="4128" y="2304"/>
              <a:ext cx="1296" cy="81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2" name="AutoShape 28"/>
            <p:cNvSpPr>
              <a:spLocks noChangeArrowheads="1"/>
            </p:cNvSpPr>
            <p:nvPr/>
          </p:nvSpPr>
          <p:spPr bwMode="auto">
            <a:xfrm>
              <a:off x="4368" y="254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3" name="AutoShape 29"/>
            <p:cNvSpPr>
              <a:spLocks noChangeArrowheads="1"/>
            </p:cNvSpPr>
            <p:nvPr/>
          </p:nvSpPr>
          <p:spPr bwMode="auto">
            <a:xfrm>
              <a:off x="4464" y="254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4" name="AutoShape 30"/>
            <p:cNvSpPr>
              <a:spLocks noChangeArrowheads="1"/>
            </p:cNvSpPr>
            <p:nvPr/>
          </p:nvSpPr>
          <p:spPr bwMode="auto">
            <a:xfrm>
              <a:off x="4560" y="264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5" name="AutoShape 31"/>
            <p:cNvSpPr>
              <a:spLocks noChangeArrowheads="1"/>
            </p:cNvSpPr>
            <p:nvPr/>
          </p:nvSpPr>
          <p:spPr bwMode="auto">
            <a:xfrm>
              <a:off x="4656" y="264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6" name="AutoShape 32"/>
            <p:cNvSpPr>
              <a:spLocks noChangeArrowheads="1"/>
            </p:cNvSpPr>
            <p:nvPr/>
          </p:nvSpPr>
          <p:spPr bwMode="auto">
            <a:xfrm>
              <a:off x="4464" y="273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7" name="AutoShape 33"/>
            <p:cNvSpPr>
              <a:spLocks noChangeArrowheads="1"/>
            </p:cNvSpPr>
            <p:nvPr/>
          </p:nvSpPr>
          <p:spPr bwMode="auto">
            <a:xfrm>
              <a:off x="4560" y="278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8" name="AutoShape 34"/>
            <p:cNvSpPr>
              <a:spLocks noChangeArrowheads="1"/>
            </p:cNvSpPr>
            <p:nvPr/>
          </p:nvSpPr>
          <p:spPr bwMode="auto">
            <a:xfrm>
              <a:off x="4656" y="288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39" name="AutoShape 35"/>
            <p:cNvSpPr>
              <a:spLocks noChangeArrowheads="1"/>
            </p:cNvSpPr>
            <p:nvPr/>
          </p:nvSpPr>
          <p:spPr bwMode="auto">
            <a:xfrm>
              <a:off x="4560" y="288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0" name="AutoShape 36"/>
            <p:cNvSpPr>
              <a:spLocks noChangeArrowheads="1"/>
            </p:cNvSpPr>
            <p:nvPr/>
          </p:nvSpPr>
          <p:spPr bwMode="auto">
            <a:xfrm>
              <a:off x="4752" y="273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1" name="AutoShape 37"/>
            <p:cNvSpPr>
              <a:spLocks noChangeArrowheads="1"/>
            </p:cNvSpPr>
            <p:nvPr/>
          </p:nvSpPr>
          <p:spPr bwMode="auto">
            <a:xfrm>
              <a:off x="4608" y="244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2" name="AutoShape 38"/>
            <p:cNvSpPr>
              <a:spLocks noChangeArrowheads="1"/>
            </p:cNvSpPr>
            <p:nvPr/>
          </p:nvSpPr>
          <p:spPr bwMode="auto">
            <a:xfrm>
              <a:off x="4800" y="259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3" name="AutoShape 39"/>
            <p:cNvSpPr>
              <a:spLocks noChangeArrowheads="1"/>
            </p:cNvSpPr>
            <p:nvPr/>
          </p:nvSpPr>
          <p:spPr bwMode="auto">
            <a:xfrm>
              <a:off x="4848" y="283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4" name="AutoShape 40"/>
            <p:cNvSpPr>
              <a:spLocks noChangeArrowheads="1"/>
            </p:cNvSpPr>
            <p:nvPr/>
          </p:nvSpPr>
          <p:spPr bwMode="auto">
            <a:xfrm>
              <a:off x="4944" y="268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45" name="Oval 41"/>
            <p:cNvSpPr>
              <a:spLocks noChangeArrowheads="1"/>
            </p:cNvSpPr>
            <p:nvPr/>
          </p:nvSpPr>
          <p:spPr bwMode="auto">
            <a:xfrm>
              <a:off x="4224" y="2352"/>
              <a:ext cx="912" cy="72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6934200" y="2057400"/>
            <a:ext cx="990600" cy="762000"/>
            <a:chOff x="4368" y="1296"/>
            <a:chExt cx="624" cy="480"/>
          </a:xfrm>
        </p:grpSpPr>
        <p:sp>
          <p:nvSpPr>
            <p:cNvPr id="123961" name="AutoShape 57"/>
            <p:cNvSpPr>
              <a:spLocks noChangeArrowheads="1"/>
            </p:cNvSpPr>
            <p:nvPr/>
          </p:nvSpPr>
          <p:spPr bwMode="auto">
            <a:xfrm>
              <a:off x="4368" y="139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2" name="AutoShape 58"/>
            <p:cNvSpPr>
              <a:spLocks noChangeArrowheads="1"/>
            </p:cNvSpPr>
            <p:nvPr/>
          </p:nvSpPr>
          <p:spPr bwMode="auto">
            <a:xfrm>
              <a:off x="4464" y="139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3" name="AutoShape 59"/>
            <p:cNvSpPr>
              <a:spLocks noChangeArrowheads="1"/>
            </p:cNvSpPr>
            <p:nvPr/>
          </p:nvSpPr>
          <p:spPr bwMode="auto">
            <a:xfrm>
              <a:off x="4560" y="148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4" name="AutoShape 60"/>
            <p:cNvSpPr>
              <a:spLocks noChangeArrowheads="1"/>
            </p:cNvSpPr>
            <p:nvPr/>
          </p:nvSpPr>
          <p:spPr bwMode="auto">
            <a:xfrm>
              <a:off x="4656" y="148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5" name="AutoShape 61"/>
            <p:cNvSpPr>
              <a:spLocks noChangeArrowheads="1"/>
            </p:cNvSpPr>
            <p:nvPr/>
          </p:nvSpPr>
          <p:spPr bwMode="auto">
            <a:xfrm>
              <a:off x="4464" y="158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6" name="AutoShape 62"/>
            <p:cNvSpPr>
              <a:spLocks noChangeArrowheads="1"/>
            </p:cNvSpPr>
            <p:nvPr/>
          </p:nvSpPr>
          <p:spPr bwMode="auto">
            <a:xfrm>
              <a:off x="4560" y="1632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7" name="AutoShape 63"/>
            <p:cNvSpPr>
              <a:spLocks noChangeArrowheads="1"/>
            </p:cNvSpPr>
            <p:nvPr/>
          </p:nvSpPr>
          <p:spPr bwMode="auto">
            <a:xfrm>
              <a:off x="4656" y="172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8" name="AutoShape 64"/>
            <p:cNvSpPr>
              <a:spLocks noChangeArrowheads="1"/>
            </p:cNvSpPr>
            <p:nvPr/>
          </p:nvSpPr>
          <p:spPr bwMode="auto">
            <a:xfrm>
              <a:off x="4560" y="1728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69" name="AutoShape 65"/>
            <p:cNvSpPr>
              <a:spLocks noChangeArrowheads="1"/>
            </p:cNvSpPr>
            <p:nvPr/>
          </p:nvSpPr>
          <p:spPr bwMode="auto">
            <a:xfrm>
              <a:off x="4752" y="1584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0" name="AutoShape 66"/>
            <p:cNvSpPr>
              <a:spLocks noChangeArrowheads="1"/>
            </p:cNvSpPr>
            <p:nvPr/>
          </p:nvSpPr>
          <p:spPr bwMode="auto">
            <a:xfrm>
              <a:off x="4608" y="129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1" name="AutoShape 67"/>
            <p:cNvSpPr>
              <a:spLocks noChangeArrowheads="1"/>
            </p:cNvSpPr>
            <p:nvPr/>
          </p:nvSpPr>
          <p:spPr bwMode="auto">
            <a:xfrm>
              <a:off x="4800" y="144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2" name="AutoShape 68"/>
            <p:cNvSpPr>
              <a:spLocks noChangeArrowheads="1"/>
            </p:cNvSpPr>
            <p:nvPr/>
          </p:nvSpPr>
          <p:spPr bwMode="auto">
            <a:xfrm>
              <a:off x="4848" y="1680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3" name="AutoShape 69"/>
            <p:cNvSpPr>
              <a:spLocks noChangeArrowheads="1"/>
            </p:cNvSpPr>
            <p:nvPr/>
          </p:nvSpPr>
          <p:spPr bwMode="auto">
            <a:xfrm>
              <a:off x="4944" y="1536"/>
              <a:ext cx="48" cy="48"/>
            </a:xfrm>
            <a:prstGeom prst="diamond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3976" name="Oval 72"/>
          <p:cNvSpPr>
            <a:spLocks noChangeArrowheads="1"/>
          </p:cNvSpPr>
          <p:nvPr/>
        </p:nvSpPr>
        <p:spPr bwMode="auto">
          <a:xfrm>
            <a:off x="6705600" y="1905000"/>
            <a:ext cx="1447800" cy="1143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78"/>
          <p:cNvGrpSpPr/>
          <p:nvPr/>
        </p:nvGrpSpPr>
        <p:grpSpPr>
          <a:xfrm>
            <a:off x="2878668" y="2252132"/>
            <a:ext cx="4588932" cy="338668"/>
            <a:chOff x="2878668" y="2252132"/>
            <a:chExt cx="4588932" cy="338668"/>
          </a:xfrm>
        </p:grpSpPr>
        <p:sp>
          <p:nvSpPr>
            <p:cNvPr id="123975" name="AutoShape 71"/>
            <p:cNvSpPr>
              <a:spLocks noChangeArrowheads="1"/>
            </p:cNvSpPr>
            <p:nvPr/>
          </p:nvSpPr>
          <p:spPr bwMode="auto">
            <a:xfrm>
              <a:off x="7315200" y="2438400"/>
              <a:ext cx="152400" cy="152400"/>
            </a:xfrm>
            <a:prstGeom prst="diamond">
              <a:avLst/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78" name="Line 74"/>
            <p:cNvSpPr>
              <a:spLocks noChangeShapeType="1"/>
            </p:cNvSpPr>
            <p:nvPr/>
          </p:nvSpPr>
          <p:spPr bwMode="auto">
            <a:xfrm>
              <a:off x="2878668" y="2252132"/>
              <a:ext cx="4360332" cy="262467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83"/>
          <p:cNvGrpSpPr>
            <a:grpSpLocks/>
          </p:cNvGrpSpPr>
          <p:nvPr/>
        </p:nvGrpSpPr>
        <p:grpSpPr bwMode="auto">
          <a:xfrm>
            <a:off x="3751263" y="4495800"/>
            <a:ext cx="4173538" cy="431800"/>
            <a:chOff x="2363" y="2832"/>
            <a:chExt cx="2629" cy="272"/>
          </a:xfrm>
        </p:grpSpPr>
        <p:grpSp>
          <p:nvGrpSpPr>
            <p:cNvPr id="8" name="Group 53"/>
            <p:cNvGrpSpPr>
              <a:grpSpLocks/>
            </p:cNvGrpSpPr>
            <p:nvPr/>
          </p:nvGrpSpPr>
          <p:grpSpPr bwMode="auto">
            <a:xfrm>
              <a:off x="4752" y="2832"/>
              <a:ext cx="240" cy="192"/>
              <a:chOff x="4560" y="2640"/>
              <a:chExt cx="240" cy="192"/>
            </a:xfrm>
          </p:grpSpPr>
          <p:sp>
            <p:nvSpPr>
              <p:cNvPr id="123948" name="AutoShape 44"/>
              <p:cNvSpPr>
                <a:spLocks noChangeArrowheads="1"/>
              </p:cNvSpPr>
              <p:nvPr/>
            </p:nvSpPr>
            <p:spPr bwMode="auto">
              <a:xfrm>
                <a:off x="4560" y="2640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49" name="AutoShape 45"/>
              <p:cNvSpPr>
                <a:spLocks noChangeArrowheads="1"/>
              </p:cNvSpPr>
              <p:nvPr/>
            </p:nvSpPr>
            <p:spPr bwMode="auto">
              <a:xfrm>
                <a:off x="4656" y="2640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50" name="AutoShape 46"/>
              <p:cNvSpPr>
                <a:spLocks noChangeArrowheads="1"/>
              </p:cNvSpPr>
              <p:nvPr/>
            </p:nvSpPr>
            <p:spPr bwMode="auto">
              <a:xfrm>
                <a:off x="4560" y="2784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51" name="AutoShape 47"/>
              <p:cNvSpPr>
                <a:spLocks noChangeArrowheads="1"/>
              </p:cNvSpPr>
              <p:nvPr/>
            </p:nvSpPr>
            <p:spPr bwMode="auto">
              <a:xfrm>
                <a:off x="4752" y="2736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3982" name="Line 78"/>
            <p:cNvSpPr>
              <a:spLocks noChangeShapeType="1"/>
            </p:cNvSpPr>
            <p:nvPr/>
          </p:nvSpPr>
          <p:spPr bwMode="auto">
            <a:xfrm flipV="1">
              <a:off x="2363" y="2928"/>
              <a:ext cx="2437" cy="17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717390" y="5376333"/>
            <a:ext cx="2039938" cy="889000"/>
            <a:chOff x="2747" y="3472"/>
            <a:chExt cx="1285" cy="56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grpSp>
          <p:nvGrpSpPr>
            <p:cNvPr id="10" name="Group 54"/>
            <p:cNvGrpSpPr>
              <a:grpSpLocks/>
            </p:cNvGrpSpPr>
            <p:nvPr/>
          </p:nvGrpSpPr>
          <p:grpSpPr bwMode="auto">
            <a:xfrm>
              <a:off x="3408" y="3648"/>
              <a:ext cx="624" cy="384"/>
              <a:chOff x="4368" y="3552"/>
              <a:chExt cx="624" cy="384"/>
            </a:xfrm>
          </p:grpSpPr>
          <p:sp>
            <p:nvSpPr>
              <p:cNvPr id="123928" name="AutoShape 24"/>
              <p:cNvSpPr>
                <a:spLocks noChangeArrowheads="1"/>
              </p:cNvSpPr>
              <p:nvPr/>
            </p:nvSpPr>
            <p:spPr bwMode="auto">
              <a:xfrm>
                <a:off x="4368" y="3552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24" name="AutoShape 20"/>
              <p:cNvSpPr>
                <a:spLocks noChangeArrowheads="1"/>
              </p:cNvSpPr>
              <p:nvPr/>
            </p:nvSpPr>
            <p:spPr bwMode="auto">
              <a:xfrm>
                <a:off x="4944" y="3696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26" name="AutoShape 22"/>
              <p:cNvSpPr>
                <a:spLocks noChangeArrowheads="1"/>
              </p:cNvSpPr>
              <p:nvPr/>
            </p:nvSpPr>
            <p:spPr bwMode="auto">
              <a:xfrm>
                <a:off x="4656" y="3648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3927" name="AutoShape 23"/>
              <p:cNvSpPr>
                <a:spLocks noChangeArrowheads="1"/>
              </p:cNvSpPr>
              <p:nvPr/>
            </p:nvSpPr>
            <p:spPr bwMode="auto">
              <a:xfrm>
                <a:off x="4656" y="3888"/>
                <a:ext cx="48" cy="48"/>
              </a:xfrm>
              <a:prstGeom prst="diamond">
                <a:avLst/>
              </a:prstGeom>
              <a:solidFill>
                <a:srgbClr val="FF0000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23983" name="Line 79"/>
            <p:cNvSpPr>
              <a:spLocks noChangeShapeType="1"/>
            </p:cNvSpPr>
            <p:nvPr/>
          </p:nvSpPr>
          <p:spPr bwMode="auto">
            <a:xfrm>
              <a:off x="2747" y="3472"/>
              <a:ext cx="613" cy="176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84" name="Line 80"/>
            <p:cNvSpPr>
              <a:spLocks noChangeShapeType="1"/>
            </p:cNvSpPr>
            <p:nvPr/>
          </p:nvSpPr>
          <p:spPr bwMode="auto">
            <a:xfrm>
              <a:off x="2773" y="3477"/>
              <a:ext cx="1163" cy="315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985" name="Line 81"/>
            <p:cNvSpPr>
              <a:spLocks noChangeShapeType="1"/>
            </p:cNvSpPr>
            <p:nvPr/>
          </p:nvSpPr>
          <p:spPr bwMode="auto">
            <a:xfrm>
              <a:off x="2768" y="3472"/>
              <a:ext cx="880" cy="464"/>
            </a:xfrm>
            <a:prstGeom prst="lin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clusters</a:t>
            </a:r>
            <a:br>
              <a:rPr lang="en-US" dirty="0"/>
            </a:br>
            <a:r>
              <a:rPr lang="en-US" sz="2800" dirty="0"/>
              <a:t>the scatter/gather browser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0" indent="0" defTabSz="571500">
              <a:lnSpc>
                <a:spcPct val="90000"/>
              </a:lnSpc>
              <a:buFontTx/>
              <a:buNone/>
            </a:pPr>
            <a:r>
              <a:rPr lang="en-US" sz="2400" dirty="0"/>
              <a:t>take a collection of documents</a:t>
            </a:r>
          </a:p>
          <a:p>
            <a:pPr marL="0" indent="0" defTabSz="571500">
              <a:lnSpc>
                <a:spcPct val="90000"/>
              </a:lnSpc>
              <a:buFontTx/>
              <a:buNone/>
            </a:pPr>
            <a:r>
              <a:rPr lang="en-US" sz="2400" dirty="0"/>
              <a:t>scatter:</a:t>
            </a:r>
          </a:p>
          <a:p>
            <a:pPr marL="476250" lvl="1" defTabSz="571500">
              <a:lnSpc>
                <a:spcPct val="90000"/>
              </a:lnSpc>
            </a:pPr>
            <a:r>
              <a:rPr lang="en-US" sz="2400" dirty="0"/>
              <a:t>group into fixed number of clusters</a:t>
            </a:r>
          </a:p>
          <a:p>
            <a:pPr marL="476250" lvl="1" defTabSz="571500">
              <a:lnSpc>
                <a:spcPct val="90000"/>
              </a:lnSpc>
            </a:pPr>
            <a:r>
              <a:rPr lang="en-US" sz="2400" dirty="0"/>
              <a:t>displays clusters to user</a:t>
            </a:r>
          </a:p>
          <a:p>
            <a:pPr marL="0" indent="0" defTabSz="571500">
              <a:lnSpc>
                <a:spcPct val="90000"/>
              </a:lnSpc>
              <a:buFontTx/>
              <a:buNone/>
            </a:pPr>
            <a:r>
              <a:rPr lang="en-US" sz="2400" dirty="0"/>
              <a:t>gather:</a:t>
            </a:r>
          </a:p>
          <a:p>
            <a:pPr marL="476250" lvl="1" defTabSz="571500">
              <a:lnSpc>
                <a:spcPct val="90000"/>
              </a:lnSpc>
            </a:pPr>
            <a:r>
              <a:rPr lang="en-US" sz="2400" dirty="0"/>
              <a:t>user selects one or </a:t>
            </a:r>
            <a:br>
              <a:rPr lang="en-US" sz="2400" dirty="0"/>
            </a:br>
            <a:r>
              <a:rPr lang="en-US" sz="2400" dirty="0"/>
              <a:t>more clusters</a:t>
            </a:r>
          </a:p>
          <a:p>
            <a:pPr marL="476250" lvl="1" defTabSz="571500">
              <a:lnSpc>
                <a:spcPct val="90000"/>
              </a:lnSpc>
            </a:pPr>
            <a:r>
              <a:rPr lang="en-US" sz="2400" dirty="0"/>
              <a:t>system collects </a:t>
            </a:r>
            <a:br>
              <a:rPr lang="en-US" sz="2400" dirty="0"/>
            </a:br>
            <a:r>
              <a:rPr lang="en-US" sz="2400" dirty="0"/>
              <a:t>these together</a:t>
            </a:r>
          </a:p>
          <a:p>
            <a:pPr marL="0" indent="0" defTabSz="571500">
              <a:lnSpc>
                <a:spcPct val="90000"/>
              </a:lnSpc>
              <a:buFontTx/>
              <a:buNone/>
            </a:pPr>
            <a:r>
              <a:rPr lang="en-US" sz="2400" dirty="0"/>
              <a:t>scatter:</a:t>
            </a:r>
          </a:p>
          <a:p>
            <a:pPr marL="476250" lvl="1" defTabSz="571500">
              <a:lnSpc>
                <a:spcPct val="90000"/>
              </a:lnSpc>
            </a:pPr>
            <a:r>
              <a:rPr lang="en-US" sz="2400" dirty="0"/>
              <a:t>system clusters this </a:t>
            </a:r>
            <a:br>
              <a:rPr lang="en-US" sz="2400" dirty="0"/>
            </a:br>
            <a:r>
              <a:rPr lang="en-US" sz="2400" dirty="0"/>
              <a:t>new collection</a:t>
            </a:r>
            <a:br>
              <a:rPr lang="en-US" sz="2400" dirty="0"/>
            </a:br>
            <a:r>
              <a:rPr lang="en-US" sz="2400" dirty="0"/>
              <a:t>...</a:t>
            </a: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341523"/>
            <a:ext cx="48006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displaying clusters</a:t>
            </a:r>
            <a:br>
              <a:rPr lang="en-US"/>
            </a:br>
            <a:r>
              <a:rPr lang="en-US" sz="3200"/>
              <a:t>scatter-gather browser</a:t>
            </a:r>
            <a:endParaRPr lang="en-US"/>
          </a:p>
        </p:txBody>
      </p:sp>
      <p:pic>
        <p:nvPicPr>
          <p:cNvPr id="122885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4114800"/>
            <a:ext cx="3675063" cy="2349500"/>
          </a:xfrm>
          <a:noFill/>
          <a:ln/>
        </p:spPr>
      </p:pic>
      <p:sp>
        <p:nvSpPr>
          <p:cNvPr id="122886" name="Rectangle 6"/>
          <p:cNvSpPr>
            <a:spLocks noChangeArrowheads="1"/>
          </p:cNvSpPr>
          <p:nvPr/>
        </p:nvSpPr>
        <p:spPr bwMode="auto">
          <a:xfrm>
            <a:off x="228600" y="5257800"/>
            <a:ext cx="1828800" cy="457200"/>
          </a:xfrm>
          <a:prstGeom prst="rect">
            <a:avLst/>
          </a:prstGeom>
          <a:noFill/>
          <a:ln w="2857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3276600"/>
            <a:ext cx="8686800" cy="2438400"/>
            <a:chOff x="144" y="2064"/>
            <a:chExt cx="5472" cy="1536"/>
          </a:xfrm>
        </p:grpSpPr>
        <p:pic>
          <p:nvPicPr>
            <p:cNvPr id="1228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0" y="2064"/>
              <a:ext cx="4176" cy="907"/>
            </a:xfrm>
            <a:prstGeom prst="rect">
              <a:avLst/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</p:spPr>
        </p:pic>
        <p:sp>
          <p:nvSpPr>
            <p:cNvPr id="122887" name="Line 7"/>
            <p:cNvSpPr>
              <a:spLocks noChangeShapeType="1"/>
            </p:cNvSpPr>
            <p:nvPr/>
          </p:nvSpPr>
          <p:spPr bwMode="auto">
            <a:xfrm flipV="1">
              <a:off x="144" y="2064"/>
              <a:ext cx="1296" cy="124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888" name="Line 8"/>
            <p:cNvSpPr>
              <a:spLocks noChangeShapeType="1"/>
            </p:cNvSpPr>
            <p:nvPr/>
          </p:nvSpPr>
          <p:spPr bwMode="auto">
            <a:xfrm flipV="1">
              <a:off x="1296" y="2976"/>
              <a:ext cx="4320" cy="624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00200" y="2133600"/>
            <a:ext cx="6400800" cy="1752600"/>
            <a:chOff x="1008" y="1344"/>
            <a:chExt cx="4032" cy="1104"/>
          </a:xfrm>
        </p:grpSpPr>
        <p:sp>
          <p:nvSpPr>
            <p:cNvPr id="122891" name="Text Box 11"/>
            <p:cNvSpPr txBox="1">
              <a:spLocks noChangeArrowheads="1"/>
            </p:cNvSpPr>
            <p:nvPr/>
          </p:nvSpPr>
          <p:spPr bwMode="auto">
            <a:xfrm>
              <a:off x="1008" y="1344"/>
              <a:ext cx="31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Arial" charset="0"/>
                </a:rPr>
                <a:t>keywords (created by clustering algorithm)</a:t>
              </a:r>
            </a:p>
          </p:txBody>
        </p:sp>
        <p:sp>
          <p:nvSpPr>
            <p:cNvPr id="122893" name="Line 13"/>
            <p:cNvSpPr>
              <a:spLocks noChangeShapeType="1"/>
            </p:cNvSpPr>
            <p:nvPr/>
          </p:nvSpPr>
          <p:spPr bwMode="auto">
            <a:xfrm>
              <a:off x="1536" y="1584"/>
              <a:ext cx="288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894" name="Rectangle 14"/>
            <p:cNvSpPr>
              <a:spLocks noChangeArrowheads="1"/>
            </p:cNvSpPr>
            <p:nvPr/>
          </p:nvSpPr>
          <p:spPr bwMode="auto">
            <a:xfrm>
              <a:off x="1440" y="2304"/>
              <a:ext cx="3600" cy="144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86000" y="3886200"/>
            <a:ext cx="6553200" cy="2530475"/>
            <a:chOff x="1440" y="2448"/>
            <a:chExt cx="4128" cy="1594"/>
          </a:xfrm>
        </p:grpSpPr>
        <p:sp>
          <p:nvSpPr>
            <p:cNvPr id="122892" name="Text Box 12"/>
            <p:cNvSpPr txBox="1">
              <a:spLocks noChangeArrowheads="1"/>
            </p:cNvSpPr>
            <p:nvPr/>
          </p:nvSpPr>
          <p:spPr bwMode="auto">
            <a:xfrm>
              <a:off x="3120" y="3600"/>
              <a:ext cx="217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>
                  <a:latin typeface="Arial" charset="0"/>
                </a:rPr>
                <a:t>‘typical’ documents</a:t>
              </a:r>
              <a:br>
                <a:rPr lang="en-US" sz="2000">
                  <a:latin typeface="Arial" charset="0"/>
                </a:rPr>
              </a:br>
              <a:r>
                <a:rPr lang="en-US" sz="2000">
                  <a:latin typeface="Arial" charset="0"/>
                </a:rPr>
                <a:t>(with many cluster keywords)</a:t>
              </a:r>
            </a:p>
          </p:txBody>
        </p:sp>
        <p:sp>
          <p:nvSpPr>
            <p:cNvPr id="122895" name="Line 15"/>
            <p:cNvSpPr>
              <a:spLocks noChangeShapeType="1"/>
            </p:cNvSpPr>
            <p:nvPr/>
          </p:nvSpPr>
          <p:spPr bwMode="auto">
            <a:xfrm flipH="1" flipV="1">
              <a:off x="2976" y="2880"/>
              <a:ext cx="480" cy="72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896" name="Rectangle 16"/>
            <p:cNvSpPr>
              <a:spLocks noChangeArrowheads="1"/>
            </p:cNvSpPr>
            <p:nvPr/>
          </p:nvSpPr>
          <p:spPr bwMode="auto">
            <a:xfrm>
              <a:off x="1440" y="2448"/>
              <a:ext cx="4128" cy="384"/>
            </a:xfrm>
            <a:prstGeom prst="rect">
              <a:avLst/>
            </a:prstGeom>
            <a:noFill/>
            <a:ln w="381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985DA6"/>
                </a:solidFill>
              </a:rPr>
              <a:t>direct </a:t>
            </a:r>
            <a:r>
              <a:rPr lang="en-GB" dirty="0" smtClean="0"/>
              <a:t>sensory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N.B. sensory rather than </a:t>
            </a:r>
            <a:r>
              <a:rPr lang="en-GB" dirty="0" err="1" smtClean="0"/>
              <a:t>linguisitic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>
              <a:buNone/>
            </a:pPr>
            <a:r>
              <a:rPr lang="en-GB" dirty="0" smtClean="0"/>
              <a:t>sort of right/left brain stuff!</a:t>
            </a:r>
          </a:p>
          <a:p>
            <a:pPr algn="ctr"/>
            <a:endParaRPr lang="en-GB" dirty="0" smtClean="0"/>
          </a:p>
          <a:p>
            <a:pPr algn="ctr">
              <a:buNone/>
            </a:pPr>
            <a:r>
              <a:rPr lang="en-GB" dirty="0" smtClean="0"/>
              <a:t>but ... may include text, numbers, etc.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hierarchical data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hierarchies are everywhere!</a:t>
            </a:r>
          </a:p>
          <a:p>
            <a:pPr lvl="1"/>
            <a:r>
              <a:rPr lang="en-GB" smtClean="0"/>
              <a:t>file systems</a:t>
            </a:r>
          </a:p>
          <a:p>
            <a:pPr lvl="1"/>
            <a:r>
              <a:rPr lang="en-GB" smtClean="0"/>
              <a:t>organisation charts</a:t>
            </a:r>
          </a:p>
          <a:p>
            <a:pPr lvl="1"/>
            <a:r>
              <a:rPr lang="en-GB" smtClean="0"/>
              <a:t>taxonomies</a:t>
            </a:r>
          </a:p>
          <a:p>
            <a:pPr lvl="1"/>
            <a:r>
              <a:rPr lang="en-GB" smtClean="0"/>
              <a:t>classification trees</a:t>
            </a:r>
          </a:p>
          <a:p>
            <a:pPr lvl="1"/>
            <a:r>
              <a:rPr lang="en-GB" smtClean="0"/>
              <a:t>ontologies</a:t>
            </a:r>
          </a:p>
          <a:p>
            <a:pPr lvl="1"/>
            <a:r>
              <a:rPr lang="en-GB" smtClean="0"/>
              <a:t>xml</a:t>
            </a:r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4343400"/>
            <a:ext cx="5715000" cy="2057400"/>
            <a:chOff x="288" y="1248"/>
            <a:chExt cx="5088" cy="2112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2016" y="1248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720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064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6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88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2448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392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152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4608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3456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3744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832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1104" y="1680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>
              <a:off x="1104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5" name="Line 19"/>
            <p:cNvSpPr>
              <a:spLocks noChangeShapeType="1"/>
            </p:cNvSpPr>
            <p:nvPr/>
          </p:nvSpPr>
          <p:spPr bwMode="auto">
            <a:xfrm>
              <a:off x="2400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6" name="Line 20"/>
            <p:cNvSpPr>
              <a:spLocks noChangeShapeType="1"/>
            </p:cNvSpPr>
            <p:nvPr/>
          </p:nvSpPr>
          <p:spPr bwMode="auto">
            <a:xfrm>
              <a:off x="2400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7" name="Line 21"/>
            <p:cNvSpPr>
              <a:spLocks noChangeShapeType="1"/>
            </p:cNvSpPr>
            <p:nvPr/>
          </p:nvSpPr>
          <p:spPr bwMode="auto">
            <a:xfrm>
              <a:off x="3936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403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19" name="Line 23"/>
            <p:cNvSpPr>
              <a:spLocks noChangeShapeType="1"/>
            </p:cNvSpPr>
            <p:nvPr/>
          </p:nvSpPr>
          <p:spPr bwMode="auto">
            <a:xfrm>
              <a:off x="499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0" name="Line 24"/>
            <p:cNvSpPr>
              <a:spLocks noChangeShapeType="1"/>
            </p:cNvSpPr>
            <p:nvPr/>
          </p:nvSpPr>
          <p:spPr bwMode="auto">
            <a:xfrm>
              <a:off x="321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1" name="Line 25"/>
            <p:cNvSpPr>
              <a:spLocks noChangeShapeType="1"/>
            </p:cNvSpPr>
            <p:nvPr/>
          </p:nvSpPr>
          <p:spPr bwMode="auto">
            <a:xfrm>
              <a:off x="67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15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3" name="Line 27"/>
            <p:cNvSpPr>
              <a:spLocks noChangeShapeType="1"/>
            </p:cNvSpPr>
            <p:nvPr/>
          </p:nvSpPr>
          <p:spPr bwMode="auto">
            <a:xfrm>
              <a:off x="672" y="23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auto">
            <a:xfrm flipV="1">
              <a:off x="1104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auto">
            <a:xfrm>
              <a:off x="3168" y="2304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auto">
            <a:xfrm>
              <a:off x="3888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7" name="Line 31"/>
            <p:cNvSpPr>
              <a:spLocks noChangeShapeType="1"/>
            </p:cNvSpPr>
            <p:nvPr/>
          </p:nvSpPr>
          <p:spPr bwMode="auto">
            <a:xfrm>
              <a:off x="2400" y="211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>
              <a:off x="1680" y="2880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29" name="Line 33"/>
            <p:cNvSpPr>
              <a:spLocks noChangeShapeType="1"/>
            </p:cNvSpPr>
            <p:nvPr/>
          </p:nvSpPr>
          <p:spPr bwMode="auto">
            <a:xfrm flipH="1">
              <a:off x="1680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0" name="Line 34"/>
            <p:cNvSpPr>
              <a:spLocks noChangeShapeType="1"/>
            </p:cNvSpPr>
            <p:nvPr/>
          </p:nvSpPr>
          <p:spPr bwMode="auto">
            <a:xfrm>
              <a:off x="2784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31" name="Line 35"/>
            <p:cNvSpPr>
              <a:spLocks noChangeShapeType="1"/>
            </p:cNvSpPr>
            <p:nvPr/>
          </p:nvSpPr>
          <p:spPr bwMode="auto">
            <a:xfrm>
              <a:off x="393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95" y="2286000"/>
            <a:ext cx="8013185" cy="3443166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trees ...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040235" y="1660525"/>
            <a:ext cx="2971800" cy="2378075"/>
            <a:chOff x="3744" y="1046"/>
            <a:chExt cx="1872" cy="1498"/>
          </a:xfrm>
        </p:grpSpPr>
        <p:sp>
          <p:nvSpPr>
            <p:cNvPr id="8199" name="Oval 7"/>
            <p:cNvSpPr>
              <a:spLocks noChangeArrowheads="1"/>
            </p:cNvSpPr>
            <p:nvPr/>
          </p:nvSpPr>
          <p:spPr bwMode="auto">
            <a:xfrm>
              <a:off x="4704" y="1968"/>
              <a:ext cx="912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0" name="Line 8"/>
            <p:cNvSpPr>
              <a:spLocks noChangeShapeType="1"/>
            </p:cNvSpPr>
            <p:nvPr/>
          </p:nvSpPr>
          <p:spPr bwMode="auto">
            <a:xfrm>
              <a:off x="4704" y="1296"/>
              <a:ext cx="240" cy="7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3744" y="1046"/>
              <a:ext cx="152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rebuchet MS" charset="0"/>
                </a:rPr>
                <a:t>width grows rapidly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5263" y="1752600"/>
            <a:ext cx="4752978" cy="1828800"/>
            <a:chOff x="270" y="1104"/>
            <a:chExt cx="2994" cy="1152"/>
          </a:xfrm>
        </p:grpSpPr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270" y="1104"/>
              <a:ext cx="165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Trebuchet MS" charset="0"/>
                </a:rPr>
                <a:t>hard to fit text labels</a:t>
              </a: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>
              <a:off x="960" y="1344"/>
              <a:ext cx="576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>
              <a:off x="1248" y="1344"/>
              <a:ext cx="2016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535035" y="4038600"/>
            <a:ext cx="4114800" cy="2378075"/>
            <a:chOff x="1536" y="2544"/>
            <a:chExt cx="2592" cy="1498"/>
          </a:xfrm>
        </p:grpSpPr>
        <p:sp>
          <p:nvSpPr>
            <p:cNvPr id="8205" name="Oval 13"/>
            <p:cNvSpPr>
              <a:spLocks noChangeArrowheads="1"/>
            </p:cNvSpPr>
            <p:nvPr/>
          </p:nvSpPr>
          <p:spPr bwMode="auto">
            <a:xfrm>
              <a:off x="3216" y="2544"/>
              <a:ext cx="912" cy="57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2640" y="3024"/>
              <a:ext cx="672" cy="7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1536" y="3792"/>
              <a:ext cx="21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latin typeface="Trebuchet MS" charset="0"/>
                </a:rPr>
                <a:t>overlapping low level nodes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3D?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cone tree</a:t>
            </a:r>
          </a:p>
          <a:p>
            <a:pPr lvl="1"/>
            <a:r>
              <a:rPr lang="en-US" dirty="0"/>
              <a:t>use stacked circles of </a:t>
            </a:r>
            <a:r>
              <a:rPr lang="en-US" dirty="0" err="1"/>
              <a:t>subtrees</a:t>
            </a:r>
            <a:endParaRPr lang="en-US" dirty="0"/>
          </a:p>
        </p:txBody>
      </p:sp>
      <p:pic>
        <p:nvPicPr>
          <p:cNvPr id="5124" name="Picture 4" descr="C:\Alan\web-cache\staffs-www\teaching\VAV\conetre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429000"/>
            <a:ext cx="3200400" cy="3200400"/>
          </a:xfrm>
          <a:prstGeom prst="rect">
            <a:avLst/>
          </a:prstGeom>
          <a:noFill/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3400" y="3436938"/>
            <a:ext cx="3886200" cy="1973262"/>
            <a:chOff x="288" y="1248"/>
            <a:chExt cx="5088" cy="2112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2016" y="1248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720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064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456" y="1776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288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448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392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152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4608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3456" y="3024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3744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832" y="2400"/>
              <a:ext cx="768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1104" y="1680"/>
              <a:ext cx="28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1104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2400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400" y="158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3936" y="168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403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499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321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672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1536" y="230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672" y="230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 flipV="1">
              <a:off x="1104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3168" y="2304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3888" y="211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2" name="Line 32"/>
            <p:cNvSpPr>
              <a:spLocks noChangeShapeType="1"/>
            </p:cNvSpPr>
            <p:nvPr/>
          </p:nvSpPr>
          <p:spPr bwMode="auto">
            <a:xfrm>
              <a:off x="2400" y="2112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3" name="Line 33"/>
            <p:cNvSpPr>
              <a:spLocks noChangeShapeType="1"/>
            </p:cNvSpPr>
            <p:nvPr/>
          </p:nvSpPr>
          <p:spPr bwMode="auto">
            <a:xfrm>
              <a:off x="1680" y="2880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4" name="Line 34"/>
            <p:cNvSpPr>
              <a:spLocks noChangeShapeType="1"/>
            </p:cNvSpPr>
            <p:nvPr/>
          </p:nvSpPr>
          <p:spPr bwMode="auto">
            <a:xfrm flipH="1">
              <a:off x="1680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5" name="Line 35"/>
            <p:cNvSpPr>
              <a:spLocks noChangeShapeType="1"/>
            </p:cNvSpPr>
            <p:nvPr/>
          </p:nvSpPr>
          <p:spPr bwMode="auto">
            <a:xfrm>
              <a:off x="2784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56" name="Line 36"/>
            <p:cNvSpPr>
              <a:spLocks noChangeShapeType="1"/>
            </p:cNvSpPr>
            <p:nvPr/>
          </p:nvSpPr>
          <p:spPr bwMode="auto">
            <a:xfrm>
              <a:off x="393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158" name="AutoShape 38"/>
          <p:cNvSpPr>
            <a:spLocks noChangeArrowheads="1"/>
          </p:cNvSpPr>
          <p:nvPr/>
        </p:nvSpPr>
        <p:spPr bwMode="auto">
          <a:xfrm>
            <a:off x="4876800" y="4343400"/>
            <a:ext cx="838200" cy="685800"/>
          </a:xfrm>
          <a:prstGeom prst="rightArrow">
            <a:avLst>
              <a:gd name="adj1" fmla="val 50000"/>
              <a:gd name="adj2" fmla="val 30556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use of 3D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still have occlusion ... </a:t>
            </a:r>
            <a:br>
              <a:rPr lang="en-US" dirty="0"/>
            </a:br>
            <a:r>
              <a:rPr lang="en-US" dirty="0"/>
              <a:t>but ‘normal’ in 3D</a:t>
            </a:r>
          </a:p>
          <a:p>
            <a:endParaRPr lang="en-US" dirty="0"/>
          </a:p>
          <a:p>
            <a:r>
              <a:rPr lang="en-US" dirty="0"/>
              <a:t>shadows help to</a:t>
            </a:r>
            <a:br>
              <a:rPr lang="en-US" dirty="0"/>
            </a:br>
            <a:r>
              <a:rPr lang="en-US" dirty="0"/>
              <a:t>disambiguate</a:t>
            </a:r>
          </a:p>
          <a:p>
            <a:endParaRPr lang="en-US" dirty="0"/>
          </a:p>
          <a:p>
            <a:r>
              <a:rPr lang="en-US" dirty="0"/>
              <a:t>but text labels</a:t>
            </a:r>
            <a:br>
              <a:rPr lang="en-US" dirty="0"/>
            </a:br>
            <a:r>
              <a:rPr lang="en-US" dirty="0"/>
              <a:t>difficult</a:t>
            </a:r>
          </a:p>
        </p:txBody>
      </p:sp>
      <p:pic>
        <p:nvPicPr>
          <p:cNvPr id="9220" name="Picture 4" descr="C:\Alan\web-cache\staffs-www\teaching\VAV\XPcone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325813"/>
            <a:ext cx="5105400" cy="353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cone trees </a:t>
            </a:r>
            <a:r>
              <a:rPr lang="en-US">
                <a:sym typeface="Symbol" charset="2"/>
              </a:rPr>
              <a:t></a:t>
            </a:r>
            <a:r>
              <a:rPr lang="en-US"/>
              <a:t> cam trees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horizontal layout makes labels readable</a:t>
            </a:r>
          </a:p>
          <a:p>
            <a:r>
              <a:rPr lang="en-US" dirty="0"/>
              <a:t>small things matter!</a:t>
            </a:r>
          </a:p>
        </p:txBody>
      </p:sp>
      <p:pic>
        <p:nvPicPr>
          <p:cNvPr id="95236" name="Picture 4" descr="C:\Alan\web-cache\staffs-www\teaching\VAV\XPcone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267200"/>
            <a:ext cx="2971800" cy="2055813"/>
          </a:xfrm>
          <a:prstGeom prst="rect">
            <a:avLst/>
          </a:prstGeom>
          <a:noFill/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95600"/>
            <a:ext cx="3886200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8" name="AutoShape 6"/>
          <p:cNvSpPr>
            <a:spLocks noChangeArrowheads="1"/>
          </p:cNvSpPr>
          <p:nvPr/>
        </p:nvSpPr>
        <p:spPr bwMode="auto">
          <a:xfrm rot="-754863">
            <a:off x="3657600" y="4419600"/>
            <a:ext cx="990600" cy="533400"/>
          </a:xfrm>
          <a:prstGeom prst="rightArrow">
            <a:avLst>
              <a:gd name="adj1" fmla="val 50000"/>
              <a:gd name="adj2" fmla="val 46429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2209800" y="4267200"/>
            <a:ext cx="4724400" cy="2014538"/>
            <a:chOff x="1392" y="2832"/>
            <a:chExt cx="2976" cy="1269"/>
          </a:xfrm>
        </p:grpSpPr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2640" y="3024"/>
              <a:ext cx="1728" cy="100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>
              <a:off x="1392" y="2832"/>
              <a:ext cx="780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x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	x/a	–  4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	x/b	–  2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y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	y/c	–  1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	y/d	–  1</a:t>
              </a:r>
            </a:p>
            <a:p>
              <a:pPr>
                <a:tabLst>
                  <a:tab pos="190500" algn="l"/>
                  <a:tab pos="673100" algn="l"/>
                </a:tabLst>
              </a:pPr>
              <a:r>
                <a:rPr lang="en-US" sz="1800">
                  <a:latin typeface="Arial" charset="0"/>
                </a:rPr>
                <a:t>	y/e	–  1</a:t>
              </a:r>
            </a:p>
          </p:txBody>
        </p:sp>
      </p:grp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disect 2D space - treemaps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981200" lvl="4"/>
            <a:endParaRPr lang="en-US" sz="1000" dirty="0" smtClean="0"/>
          </a:p>
          <a:p>
            <a:r>
              <a:rPr lang="en-US" sz="2800" dirty="0"/>
              <a:t>takes tree of items with some ‘size’</a:t>
            </a:r>
          </a:p>
          <a:p>
            <a:pPr lvl="1"/>
            <a:r>
              <a:rPr lang="en-US" sz="2400" dirty="0"/>
              <a:t>e.g. file hierarchy, financial accounts</a:t>
            </a:r>
          </a:p>
          <a:p>
            <a:r>
              <a:rPr lang="en-US" sz="2800" dirty="0"/>
              <a:t>alternatively divides space horizontally/vertically for each level, proportionate to total size</a:t>
            </a:r>
            <a:endParaRPr lang="en-US" sz="4000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191000" y="4572000"/>
            <a:ext cx="1828800" cy="1600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6019800" y="4572000"/>
            <a:ext cx="914400" cy="16002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800600" y="4114800"/>
            <a:ext cx="2054225" cy="457200"/>
            <a:chOff x="3024" y="2640"/>
            <a:chExt cx="1294" cy="288"/>
          </a:xfrm>
        </p:grpSpPr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3024" y="264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x [6]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840" y="2640"/>
              <a:ext cx="4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Arial" charset="0"/>
                </a:rPr>
                <a:t>y [3]</a:t>
              </a:r>
            </a:p>
          </p:txBody>
        </p:sp>
      </p:grp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191000" y="4572000"/>
            <a:ext cx="1828800" cy="1066800"/>
          </a:xfrm>
          <a:prstGeom prst="rect">
            <a:avLst/>
          </a:prstGeom>
          <a:solidFill>
            <a:srgbClr val="FFFB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Arial" charset="0"/>
              </a:rPr>
              <a:t>x/a [4]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191000" y="5638800"/>
            <a:ext cx="1828800" cy="533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0000FF"/>
                </a:solidFill>
                <a:latin typeface="Arial" charset="0"/>
              </a:rPr>
              <a:t>x/b [2]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019800" y="5638800"/>
            <a:ext cx="914400" cy="5334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B00"/>
                </a:solidFill>
                <a:latin typeface="Arial" charset="0"/>
              </a:rPr>
              <a:t>y/e [1]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6019800" y="4572000"/>
            <a:ext cx="914400" cy="5334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B00"/>
                </a:solidFill>
                <a:latin typeface="Arial" charset="0"/>
              </a:rPr>
              <a:t>y/c [1]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019800" y="5105400"/>
            <a:ext cx="914400" cy="533400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800">
                <a:solidFill>
                  <a:srgbClr val="FFFB00"/>
                </a:solidFill>
                <a:latin typeface="Arial" charset="0"/>
              </a:rPr>
              <a:t>y/d [1]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1701" y="6555508"/>
            <a:ext cx="35830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400" dirty="0" smtClean="0"/>
              <a:t>http://</a:t>
            </a:r>
            <a:r>
              <a:rPr lang="en-US" sz="1400" dirty="0" err="1" smtClean="0"/>
              <a:t>www.cs.umd.edu/hcil/treemap</a:t>
            </a:r>
            <a:r>
              <a:rPr lang="en-US" sz="1400" dirty="0" smtClean="0"/>
              <a:t>-history/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6" grpId="0" animBg="1"/>
      <p:bldP spid="10249" grpId="0" animBg="1" autoUpdateAnimBg="0"/>
      <p:bldP spid="10251" grpId="0" animBg="1" autoUpdateAnimBg="0"/>
      <p:bldP spid="10252" grpId="0" animBg="1" autoUpdateAnimBg="0"/>
      <p:bldP spid="10253" grpId="0" animBg="1" autoUpdateAnimBg="0"/>
      <p:bldP spid="10254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treemaps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later variants improved the shape and appearance of maps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0"/>
            <a:ext cx="3657600" cy="284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962400"/>
            <a:ext cx="3352800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treemaps (3)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plus algorithms for vast data sets, for thumbnail images, etc. etc.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124200"/>
            <a:ext cx="38862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409950"/>
            <a:ext cx="42608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distort space ...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tree branching factor b: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number of nodes at depth d = b</a:t>
            </a:r>
            <a:r>
              <a:rPr lang="en-US" sz="2000" baseline="30000"/>
              <a:t>d</a:t>
            </a:r>
            <a:endParaRPr lang="en-US" sz="2000"/>
          </a:p>
          <a:p>
            <a:pPr>
              <a:lnSpc>
                <a:spcPct val="90000"/>
              </a:lnSpc>
            </a:pPr>
            <a:r>
              <a:rPr lang="en-US" sz="2400"/>
              <a:t>Euclidean 2D space: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amount of space at radius r = 2πr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not enough space! </a:t>
            </a:r>
          </a:p>
          <a:p>
            <a:pPr>
              <a:lnSpc>
                <a:spcPct val="90000"/>
              </a:lnSpc>
            </a:pPr>
            <a:r>
              <a:rPr lang="en-US" sz="2400"/>
              <a:t>non-Euclidean hyperbolic space: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exponential space at radius r</a:t>
            </a:r>
          </a:p>
          <a:p>
            <a:pPr lvl="1">
              <a:lnSpc>
                <a:spcPct val="90000"/>
              </a:lnSpc>
            </a:pPr>
            <a:endParaRPr lang="en-US" sz="1200"/>
          </a:p>
          <a:p>
            <a:pPr>
              <a:lnSpc>
                <a:spcPct val="90000"/>
              </a:lnSpc>
            </a:pPr>
            <a:r>
              <a:rPr lang="en-US" sz="2400"/>
              <a:t>hyperbolic browser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lays out tree in hyperbolic space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uses 2D representation of hyperbolic space</a:t>
            </a:r>
          </a:p>
        </p:txBody>
      </p:sp>
      <p:pic>
        <p:nvPicPr>
          <p:cNvPr id="107524" name="Picture 4" descr="C:\Alan\docs\Uidis99\inxight1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3352800" cy="327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attributes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data items have several attributes</a:t>
            </a:r>
          </a:p>
          <a:p>
            <a:r>
              <a:rPr lang="en-US" dirty="0"/>
              <a:t>e.g. document:</a:t>
            </a:r>
          </a:p>
          <a:p>
            <a:pPr lvl="1"/>
            <a:r>
              <a:rPr lang="en-US" dirty="0"/>
              <a:t>type (journal, conference, book)</a:t>
            </a:r>
          </a:p>
          <a:p>
            <a:pPr lvl="1"/>
            <a:r>
              <a:rPr lang="en-US" dirty="0"/>
              <a:t>date of publication</a:t>
            </a:r>
          </a:p>
          <a:p>
            <a:pPr lvl="1"/>
            <a:r>
              <a:rPr lang="en-US" dirty="0" err="1"/>
              <a:t>author(s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multiple keywords (perhaps in taxonomy)</a:t>
            </a:r>
          </a:p>
          <a:p>
            <a:pPr lvl="1"/>
            <a:r>
              <a:rPr lang="en-US" dirty="0"/>
              <a:t>citation count</a:t>
            </a:r>
          </a:p>
          <a:p>
            <a:pPr lvl="1"/>
            <a:r>
              <a:rPr lang="en-US" dirty="0"/>
              <a:t>popularity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visualising in text</a:t>
            </a:r>
            <a:br>
              <a:rPr lang="en-US" smtClean="0"/>
            </a:br>
            <a:r>
              <a:rPr lang="en-US" smtClean="0"/>
              <a:t>alignment - numbers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think purpose!</a:t>
            </a:r>
          </a:p>
          <a:p>
            <a:endParaRPr lang="en-US" smtClean="0"/>
          </a:p>
          <a:p>
            <a:r>
              <a:rPr lang="en-US" smtClean="0"/>
              <a:t>which is biggest?</a:t>
            </a:r>
          </a:p>
          <a:p>
            <a:endParaRPr lang="en-US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800600" y="2133600"/>
            <a:ext cx="1828800" cy="40195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 defTabSz="1050925"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532.56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179.3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256.317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15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73.948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1035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3.142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497.6256</a:t>
            </a:r>
            <a:endParaRPr lang="en-US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approach ...</a:t>
            </a:r>
            <a:br>
              <a:rPr lang="en-US"/>
            </a:br>
            <a:r>
              <a:rPr lang="en-US"/>
              <a:t>boolean queries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Clr>
                <a:schemeClr val="accent2"/>
              </a:buClr>
              <a:buFontTx/>
              <a:buChar char="&gt;"/>
            </a:pPr>
            <a:r>
              <a:rPr lang="en-US" sz="2800" dirty="0"/>
              <a:t>new query</a:t>
            </a:r>
          </a:p>
          <a:p>
            <a:pPr>
              <a:buClr>
                <a:schemeClr val="accent2"/>
              </a:buClr>
              <a:buFontTx/>
              <a:buChar char="?"/>
            </a:pPr>
            <a:r>
              <a:rPr lang="en-US" sz="2800" dirty="0"/>
              <a:t>type=‘journal’ and keyword=‘</a:t>
            </a:r>
            <a:r>
              <a:rPr lang="en-US" sz="2800" dirty="0" err="1"/>
              <a:t>visualisation</a:t>
            </a:r>
            <a:r>
              <a:rPr lang="en-US" sz="2800" dirty="0"/>
              <a:t>’</a:t>
            </a:r>
          </a:p>
          <a:p>
            <a:pPr>
              <a:buFontTx/>
              <a:buChar char="="/>
            </a:pPr>
            <a:r>
              <a:rPr lang="en-US" sz="2800" dirty="0">
                <a:solidFill>
                  <a:schemeClr val="accent2"/>
                </a:solidFill>
              </a:rPr>
              <a:t>query processing complete - 2175 results</a:t>
            </a: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2800" dirty="0">
                <a:solidFill>
                  <a:schemeClr val="accent2"/>
                </a:solidFill>
              </a:rPr>
              <a:t>list all (Y/N)</a:t>
            </a:r>
          </a:p>
          <a:p>
            <a:pPr>
              <a:buClr>
                <a:schemeClr val="accent2"/>
              </a:buClr>
              <a:buFontTx/>
              <a:buChar char="&gt;"/>
            </a:pPr>
            <a:r>
              <a:rPr lang="en-US" sz="2800" dirty="0"/>
              <a:t>N</a:t>
            </a:r>
          </a:p>
          <a:p>
            <a:pPr>
              <a:buClr>
                <a:schemeClr val="accent2"/>
              </a:buClr>
              <a:buFontTx/>
              <a:buChar char="&gt;"/>
            </a:pPr>
            <a:r>
              <a:rPr lang="en-US" sz="2800" dirty="0"/>
              <a:t>refine query</a:t>
            </a:r>
          </a:p>
          <a:p>
            <a:pPr>
              <a:buFontTx/>
              <a:buChar char=" "/>
            </a:pPr>
            <a:r>
              <a:rPr lang="en-US" sz="2800" dirty="0">
                <a:solidFill>
                  <a:schemeClr val="accent2"/>
                </a:solidFill>
              </a:rPr>
              <a:t>refine: type=‘journal’ and keyword=‘</a:t>
            </a:r>
            <a:r>
              <a:rPr lang="en-US" sz="2800" dirty="0" err="1">
                <a:solidFill>
                  <a:schemeClr val="accent2"/>
                </a:solidFill>
              </a:rPr>
              <a:t>visualisation</a:t>
            </a:r>
            <a:r>
              <a:rPr lang="en-US" sz="2800" dirty="0">
                <a:solidFill>
                  <a:schemeClr val="accent2"/>
                </a:solidFill>
              </a:rPr>
              <a:t>’</a:t>
            </a:r>
            <a:endParaRPr lang="en-US" sz="2800" dirty="0"/>
          </a:p>
          <a:p>
            <a:pPr>
              <a:buClr>
                <a:schemeClr val="accent2"/>
              </a:buClr>
              <a:buFontTx/>
              <a:buChar char="+"/>
            </a:pPr>
            <a:r>
              <a:rPr lang="en-US" sz="2800" dirty="0"/>
              <a:t>author=‘smith’</a:t>
            </a:r>
          </a:p>
          <a:p>
            <a:pPr>
              <a:buFontTx/>
              <a:buChar char="="/>
            </a:pPr>
            <a:r>
              <a:rPr lang="en-US" sz="2800" dirty="0">
                <a:solidFill>
                  <a:schemeClr val="accent2"/>
                </a:solidFill>
              </a:rPr>
              <a:t>query processing complete - 0 results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304800" y="3276600"/>
            <a:ext cx="8686800" cy="3048000"/>
          </a:xfrm>
          <a:prstGeom prst="rect">
            <a:avLst/>
          </a:prstGeom>
          <a:solidFill>
            <a:srgbClr val="97CE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faceted browsing</a:t>
            </a:r>
            <a:br>
              <a:rPr lang="en-US" dirty="0" smtClean="0"/>
            </a:br>
            <a:r>
              <a:rPr lang="en-US" sz="3200" dirty="0" smtClean="0"/>
              <a:t>e.g. </a:t>
            </a:r>
            <a:r>
              <a:rPr lang="en-US" sz="3200" dirty="0" err="1" smtClean="0"/>
              <a:t>HiBrowse</a:t>
            </a:r>
            <a:r>
              <a:rPr lang="en-US" sz="3200" dirty="0" smtClean="0"/>
              <a:t> (one of the earliest)</a:t>
            </a:r>
            <a:endParaRPr lang="en-US" sz="3200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r>
              <a:rPr lang="en-US" sz="2800"/>
              <a:t>multiple selection boxes</a:t>
            </a:r>
          </a:p>
          <a:p>
            <a:pPr lvl="1"/>
            <a:r>
              <a:rPr lang="en-US" sz="2400"/>
              <a:t>‘or’ within box    -  ‘and’ between boxes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476250" y="3900488"/>
            <a:ext cx="2689225" cy="2043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</a:t>
            </a:r>
            <a:r>
              <a:rPr lang="en-US" sz="1800" dirty="0" err="1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digital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libraries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  <a:sym typeface="Webdings" charset="2"/>
              </a:rPr>
              <a:t></a:t>
            </a:r>
            <a:r>
              <a:rPr lang="en-US" sz="1800" dirty="0">
                <a:latin typeface="Arial" charset="0"/>
              </a:rPr>
              <a:t>HCI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formal models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interaction	157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task analysis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visualisation	39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web</a:t>
            </a:r>
          </a:p>
        </p:txBody>
      </p: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457200" y="3541713"/>
            <a:ext cx="1149350" cy="366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keywords</a:t>
            </a: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3600450" y="3898900"/>
            <a:ext cx="2498725" cy="2043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  <a:sym typeface="Webdings" charset="2"/>
              </a:rPr>
              <a:t></a:t>
            </a:r>
            <a:r>
              <a:rPr lang="en-US" sz="1800">
                <a:latin typeface="Arial" charset="0"/>
              </a:rPr>
              <a:t>all	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>
              <a:latin typeface="Arial" charset="0"/>
            </a:endParaRP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catarci	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dix	9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jones	17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shneiderman	153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smith	0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wilson	22</a:t>
            </a: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581400" y="3540125"/>
            <a:ext cx="9461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authors</a:t>
            </a: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6492875" y="3898900"/>
            <a:ext cx="2308225" cy="1493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</a:t>
            </a:r>
            <a:r>
              <a:rPr lang="en-US" sz="1800" dirty="0" err="1">
                <a:latin typeface="Arial" charset="0"/>
              </a:rPr>
              <a:t>all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book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conference</a:t>
            </a:r>
            <a:r>
              <a:rPr lang="en-US" sz="1800" dirty="0"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journal	173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other</a:t>
            </a:r>
            <a:r>
              <a:rPr lang="en-US" sz="1800" dirty="0">
                <a:latin typeface="Arial" charset="0"/>
              </a:rPr>
              <a:t>	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6473825" y="3540125"/>
            <a:ext cx="7302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types</a:t>
            </a:r>
          </a:p>
        </p:txBody>
      </p:sp>
      <p:sp>
        <p:nvSpPr>
          <p:cNvPr id="98315" name="Rectangle 11"/>
          <p:cNvSpPr>
            <a:spLocks noChangeArrowheads="1"/>
          </p:cNvSpPr>
          <p:nvPr/>
        </p:nvSpPr>
        <p:spPr bwMode="auto">
          <a:xfrm rot="-10506">
            <a:off x="1905000" y="5730875"/>
            <a:ext cx="6697663" cy="42545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FF8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Arial" charset="0"/>
              </a:rPr>
              <a:t>(keyword=‘interaction’ or ‘visualisation’) and type=‘journal’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 animBg="1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63550" y="3276600"/>
            <a:ext cx="8686800" cy="3048000"/>
          </a:xfrm>
          <a:prstGeom prst="rect">
            <a:avLst/>
          </a:prstGeom>
          <a:solidFill>
            <a:srgbClr val="97CE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9345" name="Text Box 17"/>
          <p:cNvSpPr txBox="1">
            <a:spLocks noChangeArrowheads="1"/>
          </p:cNvSpPr>
          <p:nvPr/>
        </p:nvSpPr>
        <p:spPr bwMode="auto">
          <a:xfrm>
            <a:off x="539750" y="3900488"/>
            <a:ext cx="2689225" cy="2043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</a:t>
            </a:r>
            <a:r>
              <a:rPr lang="en-US" sz="1800" dirty="0" err="1">
                <a:solidFill>
                  <a:srgbClr val="BFBFBF"/>
                </a:solidFill>
                <a:latin typeface="Arial" charset="0"/>
              </a:rPr>
              <a:t>digital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 libraries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  <a:sym typeface="Webdings" charset="2"/>
              </a:rPr>
              <a:t></a:t>
            </a:r>
            <a:r>
              <a:rPr lang="en-US" sz="1800" dirty="0">
                <a:latin typeface="Arial" charset="0"/>
              </a:rPr>
              <a:t>HCI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formal models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interaction	157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task analysis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visualisation	39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web</a:t>
            </a:r>
          </a:p>
        </p:txBody>
      </p:sp>
      <p:sp>
        <p:nvSpPr>
          <p:cNvPr id="99346" name="Text Box 18"/>
          <p:cNvSpPr txBox="1">
            <a:spLocks noChangeArrowheads="1"/>
          </p:cNvSpPr>
          <p:nvPr/>
        </p:nvSpPr>
        <p:spPr bwMode="auto">
          <a:xfrm>
            <a:off x="520700" y="3541713"/>
            <a:ext cx="1149350" cy="366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keywords</a:t>
            </a:r>
          </a:p>
        </p:txBody>
      </p:sp>
      <p:sp>
        <p:nvSpPr>
          <p:cNvPr id="99347" name="Text Box 19"/>
          <p:cNvSpPr txBox="1">
            <a:spLocks noChangeArrowheads="1"/>
          </p:cNvSpPr>
          <p:nvPr/>
        </p:nvSpPr>
        <p:spPr bwMode="auto">
          <a:xfrm>
            <a:off x="3663950" y="3898900"/>
            <a:ext cx="2498725" cy="2043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  <a:sym typeface="Webdings" charset="2"/>
              </a:rPr>
              <a:t></a:t>
            </a:r>
            <a:r>
              <a:rPr lang="en-US" sz="1800">
                <a:latin typeface="Arial" charset="0"/>
              </a:rPr>
              <a:t>all	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>
              <a:latin typeface="Arial" charset="0"/>
            </a:endParaRP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catarci	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dix	9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jones	17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shneiderman	153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smith	0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wilson	22</a:t>
            </a:r>
          </a:p>
        </p:txBody>
      </p:sp>
      <p:sp>
        <p:nvSpPr>
          <p:cNvPr id="99348" name="Text Box 20"/>
          <p:cNvSpPr txBox="1">
            <a:spLocks noChangeArrowheads="1"/>
          </p:cNvSpPr>
          <p:nvPr/>
        </p:nvSpPr>
        <p:spPr bwMode="auto">
          <a:xfrm>
            <a:off x="3644900" y="3540125"/>
            <a:ext cx="9461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authors</a:t>
            </a:r>
          </a:p>
        </p:txBody>
      </p:sp>
      <p:sp>
        <p:nvSpPr>
          <p:cNvPr id="99349" name="Text Box 21"/>
          <p:cNvSpPr txBox="1">
            <a:spLocks noChangeArrowheads="1"/>
          </p:cNvSpPr>
          <p:nvPr/>
        </p:nvSpPr>
        <p:spPr bwMode="auto">
          <a:xfrm>
            <a:off x="6556375" y="3898900"/>
            <a:ext cx="2308225" cy="1493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</a:t>
            </a:r>
            <a:r>
              <a:rPr lang="en-US" sz="1800" dirty="0" err="1">
                <a:latin typeface="Arial" charset="0"/>
              </a:rPr>
              <a:t>all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book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conference</a:t>
            </a:r>
            <a:r>
              <a:rPr lang="en-US" sz="1800" dirty="0"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journal	173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other</a:t>
            </a:r>
            <a:r>
              <a:rPr lang="en-US" sz="1800" dirty="0">
                <a:latin typeface="Arial" charset="0"/>
              </a:rPr>
              <a:t>	</a:t>
            </a:r>
          </a:p>
        </p:txBody>
      </p:sp>
      <p:sp>
        <p:nvSpPr>
          <p:cNvPr id="99350" name="Text Box 22"/>
          <p:cNvSpPr txBox="1">
            <a:spLocks noChangeArrowheads="1"/>
          </p:cNvSpPr>
          <p:nvPr/>
        </p:nvSpPr>
        <p:spPr bwMode="auto">
          <a:xfrm>
            <a:off x="6537325" y="3540125"/>
            <a:ext cx="7302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types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HiBrowse (ii)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shows how many items with particular value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e.g. 39 documents with </a:t>
            </a:r>
            <a:r>
              <a:rPr lang="en-US" sz="1800">
                <a:latin typeface="Arial" charset="0"/>
              </a:rPr>
              <a:t>keyword=‘visualisation’ and type=‘journal’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05320" y="2362200"/>
            <a:ext cx="815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368425" y="2376488"/>
            <a:ext cx="6861175" cy="3338512"/>
            <a:chOff x="862" y="1497"/>
            <a:chExt cx="4322" cy="2103"/>
          </a:xfrm>
        </p:grpSpPr>
        <p:sp>
          <p:nvSpPr>
            <p:cNvPr id="99340" name="Rectangle 12"/>
            <p:cNvSpPr>
              <a:spLocks noChangeArrowheads="1"/>
            </p:cNvSpPr>
            <p:nvPr/>
          </p:nvSpPr>
          <p:spPr bwMode="auto">
            <a:xfrm>
              <a:off x="862" y="1497"/>
              <a:ext cx="43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800">
                  <a:latin typeface="Trebuchet MS" charset="0"/>
                </a:rPr>
                <a:t>e.g. 39 documents with </a:t>
              </a:r>
              <a:r>
                <a:rPr lang="en-US" sz="1800">
                  <a:latin typeface="Arial" charset="0"/>
                </a:rPr>
                <a:t>keyword=‘visualisation’ and type=‘journal’</a:t>
              </a:r>
            </a:p>
          </p:txBody>
        </p:sp>
        <p:sp>
          <p:nvSpPr>
            <p:cNvPr id="99342" name="Oval 14"/>
            <p:cNvSpPr>
              <a:spLocks noChangeArrowheads="1"/>
            </p:cNvSpPr>
            <p:nvPr/>
          </p:nvSpPr>
          <p:spPr bwMode="auto">
            <a:xfrm>
              <a:off x="1584" y="3312"/>
              <a:ext cx="480" cy="2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>
              <a:off x="1344" y="1776"/>
              <a:ext cx="384" cy="14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63550" y="3276600"/>
            <a:ext cx="8686800" cy="3048000"/>
          </a:xfrm>
          <a:prstGeom prst="rect">
            <a:avLst/>
          </a:prstGeom>
          <a:solidFill>
            <a:srgbClr val="97CE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539750" y="3900488"/>
            <a:ext cx="2689225" cy="204311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</a:t>
            </a:r>
            <a:r>
              <a:rPr lang="en-US" sz="1800" dirty="0" err="1">
                <a:solidFill>
                  <a:srgbClr val="BFBFBF"/>
                </a:solidFill>
                <a:latin typeface="Arial" charset="0"/>
              </a:rPr>
              <a:t>digital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 libraries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  <a:sym typeface="Webdings" charset="2"/>
              </a:rPr>
              <a:t></a:t>
            </a:r>
            <a:r>
              <a:rPr lang="en-US" sz="1800" dirty="0">
                <a:latin typeface="Arial" charset="0"/>
              </a:rPr>
              <a:t>HCI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formal models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interaction	157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task analysis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visualisation	39</a:t>
            </a:r>
          </a:p>
          <a:p>
            <a:pPr>
              <a:tabLst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web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520700" y="3541713"/>
            <a:ext cx="1149350" cy="366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keywords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663950" y="3898900"/>
            <a:ext cx="2498725" cy="2043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  <a:sym typeface="Webdings" charset="2"/>
              </a:rPr>
              <a:t></a:t>
            </a:r>
            <a:r>
              <a:rPr lang="en-US" sz="1800">
                <a:latin typeface="Arial" charset="0"/>
              </a:rPr>
              <a:t>all	</a:t>
            </a:r>
            <a:r>
              <a:rPr lang="en-US" sz="180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>
              <a:latin typeface="Arial" charset="0"/>
            </a:endParaRP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catarci	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dix	9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jones	17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shneiderman	153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smith	0</a:t>
            </a:r>
          </a:p>
          <a:p>
            <a:pPr>
              <a:tabLst>
                <a:tab pos="2286000" algn="r"/>
                <a:tab pos="2476500" algn="r"/>
                <a:tab pos="2641600" algn="r"/>
              </a:tabLst>
            </a:pPr>
            <a:r>
              <a:rPr lang="en-US" sz="1800">
                <a:latin typeface="Arial" charset="0"/>
              </a:rPr>
              <a:t>      wilson	22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644900" y="3540125"/>
            <a:ext cx="9461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authors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556375" y="3898900"/>
            <a:ext cx="2308225" cy="149383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 err="1">
                <a:latin typeface="Arial" charset="0"/>
                <a:sym typeface="Webdings" charset="2"/>
              </a:rPr>
              <a:t></a:t>
            </a:r>
            <a:r>
              <a:rPr lang="en-US" sz="1800" dirty="0" err="1">
                <a:latin typeface="Arial" charset="0"/>
              </a:rPr>
              <a:t>all</a:t>
            </a:r>
            <a:r>
              <a:rPr lang="en-US" sz="1800" dirty="0">
                <a:latin typeface="Arial" charset="0"/>
              </a:rPr>
              <a:t>	</a:t>
            </a:r>
            <a:r>
              <a:rPr lang="en-US" sz="1800" dirty="0">
                <a:solidFill>
                  <a:schemeClr val="hlink"/>
                </a:solidFill>
                <a:latin typeface="Arial" charset="0"/>
              </a:rPr>
              <a:t>173</a:t>
            </a:r>
            <a:endParaRPr lang="en-US" sz="1800" dirty="0">
              <a:latin typeface="Arial" charset="0"/>
            </a:endParaRP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book</a:t>
            </a:r>
            <a:r>
              <a:rPr lang="en-US" sz="1800" dirty="0">
                <a:solidFill>
                  <a:schemeClr val="bg2"/>
                </a:solidFill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solidFill>
                  <a:schemeClr val="bg2"/>
                </a:solidFill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conference</a:t>
            </a:r>
            <a:r>
              <a:rPr lang="en-US" sz="1800" dirty="0">
                <a:latin typeface="Arial" charset="0"/>
              </a:rPr>
              <a:t>	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journal	173</a:t>
            </a:r>
          </a:p>
          <a:p>
            <a:pPr>
              <a:tabLst>
                <a:tab pos="2095500" algn="r"/>
                <a:tab pos="2286000" algn="r"/>
                <a:tab pos="2476500" algn="r"/>
                <a:tab pos="2641600" algn="r"/>
              </a:tabLst>
            </a:pPr>
            <a:r>
              <a:rPr lang="en-US" sz="1800" dirty="0">
                <a:latin typeface="Arial" charset="0"/>
              </a:rPr>
              <a:t>      </a:t>
            </a:r>
            <a:r>
              <a:rPr lang="en-US" sz="1800" dirty="0">
                <a:solidFill>
                  <a:srgbClr val="BFBFBF"/>
                </a:solidFill>
                <a:latin typeface="Arial" charset="0"/>
              </a:rPr>
              <a:t>other</a:t>
            </a:r>
            <a:r>
              <a:rPr lang="en-US" sz="1800" dirty="0">
                <a:latin typeface="Arial" charset="0"/>
              </a:rPr>
              <a:t>	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6537325" y="3540125"/>
            <a:ext cx="7302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types</a:t>
            </a:r>
          </a:p>
        </p:txBody>
      </p:sp>
      <p:sp>
        <p:nvSpPr>
          <p:cNvPr id="10036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HiBrowse (iii)</a:t>
            </a:r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can predict the effect of refining selection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e.g.  selecting ‘smith’ would give empty result</a:t>
            </a:r>
            <a:endParaRPr lang="en-US" sz="1800">
              <a:latin typeface="Arial" charset="0"/>
            </a:endParaRP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18688" y="2362200"/>
            <a:ext cx="8153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368425" y="2352675"/>
            <a:ext cx="5391150" cy="3362325"/>
            <a:chOff x="862" y="1482"/>
            <a:chExt cx="3396" cy="2118"/>
          </a:xfrm>
        </p:grpSpPr>
        <p:sp>
          <p:nvSpPr>
            <p:cNvPr id="100365" name="Rectangle 13"/>
            <p:cNvSpPr>
              <a:spLocks noChangeArrowheads="1"/>
            </p:cNvSpPr>
            <p:nvPr/>
          </p:nvSpPr>
          <p:spPr bwMode="auto">
            <a:xfrm>
              <a:off x="862" y="1482"/>
              <a:ext cx="3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sz="1800">
                  <a:latin typeface="Trebuchet MS" charset="0"/>
                </a:rPr>
                <a:t>e.g. </a:t>
              </a:r>
              <a:r>
                <a:rPr lang="en-US" sz="2000">
                  <a:latin typeface="Trebuchet MS" charset="0"/>
                </a:rPr>
                <a:t>selecting ‘smith’ would give empty result</a:t>
              </a:r>
            </a:p>
          </p:txBody>
        </p:sp>
        <p:sp>
          <p:nvSpPr>
            <p:cNvPr id="100366" name="Oval 14"/>
            <p:cNvSpPr>
              <a:spLocks noChangeArrowheads="1"/>
            </p:cNvSpPr>
            <p:nvPr/>
          </p:nvSpPr>
          <p:spPr bwMode="auto">
            <a:xfrm>
              <a:off x="3504" y="3312"/>
              <a:ext cx="480" cy="28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367" name="Line 15"/>
            <p:cNvSpPr>
              <a:spLocks noChangeShapeType="1"/>
            </p:cNvSpPr>
            <p:nvPr/>
          </p:nvSpPr>
          <p:spPr bwMode="auto">
            <a:xfrm>
              <a:off x="2400" y="1824"/>
              <a:ext cx="1200" cy="14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463550" y="3276600"/>
            <a:ext cx="8686800" cy="3048000"/>
          </a:xfrm>
          <a:prstGeom prst="rect">
            <a:avLst/>
          </a:prstGeom>
          <a:solidFill>
            <a:srgbClr val="97CEC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6575" y="3886200"/>
            <a:ext cx="8324850" cy="2060575"/>
            <a:chOff x="300" y="2446"/>
            <a:chExt cx="5244" cy="1298"/>
          </a:xfrm>
        </p:grpSpPr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300" y="2457"/>
              <a:ext cx="169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</a:t>
              </a:r>
              <a:r>
                <a:rPr lang="en-US" sz="1800" dirty="0" err="1">
                  <a:solidFill>
                    <a:srgbClr val="A6A6A6"/>
                  </a:solidFill>
                  <a:latin typeface="Arial" charset="0"/>
                </a:rPr>
                <a:t>digital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 libraries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  <a:sym typeface="Webdings" charset="2"/>
                </a:rPr>
                <a:t></a:t>
              </a:r>
              <a:r>
                <a:rPr lang="en-US" sz="1800" dirty="0">
                  <a:latin typeface="Arial" charset="0"/>
                </a:rPr>
                <a:t>HCI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173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formal models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interaction	157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task analysis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visualisation	39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web</a:t>
              </a:r>
            </a:p>
          </p:txBody>
        </p:sp>
        <p:sp>
          <p:nvSpPr>
            <p:cNvPr id="101381" name="Text Box 5"/>
            <p:cNvSpPr txBox="1">
              <a:spLocks noChangeArrowheads="1"/>
            </p:cNvSpPr>
            <p:nvPr/>
          </p:nvSpPr>
          <p:spPr bwMode="auto">
            <a:xfrm>
              <a:off x="2268" y="2446"/>
              <a:ext cx="157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</a:t>
              </a:r>
              <a:r>
                <a:rPr lang="en-US" sz="1800" dirty="0" err="1">
                  <a:latin typeface="Arial" charset="0"/>
                </a:rPr>
                <a:t>all</a:t>
              </a:r>
              <a:r>
                <a:rPr lang="en-US" sz="1800" dirty="0">
                  <a:latin typeface="Arial" charset="0"/>
                </a:rPr>
                <a:t>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173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catarci</a:t>
              </a:r>
              <a:r>
                <a:rPr lang="en-US" sz="1800" dirty="0">
                  <a:latin typeface="Arial" charset="0"/>
                </a:rPr>
                <a:t>	53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dix</a:t>
              </a:r>
              <a:r>
                <a:rPr lang="en-US" sz="1800" dirty="0">
                  <a:latin typeface="Arial" charset="0"/>
                </a:rPr>
                <a:t>	9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jones</a:t>
              </a:r>
              <a:r>
                <a:rPr lang="en-US" sz="1800" dirty="0">
                  <a:latin typeface="Arial" charset="0"/>
                </a:rPr>
                <a:t>	17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shneiderman</a:t>
              </a:r>
              <a:r>
                <a:rPr lang="en-US" sz="1800" dirty="0">
                  <a:latin typeface="Arial" charset="0"/>
                </a:rPr>
                <a:t>	153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smith	0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wilson</a:t>
              </a:r>
              <a:r>
                <a:rPr lang="en-US" sz="1800" dirty="0">
                  <a:latin typeface="Arial" charset="0"/>
                </a:rPr>
                <a:t>	22</a:t>
              </a:r>
            </a:p>
          </p:txBody>
        </p:sp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4090" y="2456"/>
              <a:ext cx="1454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</a:t>
              </a:r>
              <a:r>
                <a:rPr lang="en-US" sz="1800" dirty="0" err="1">
                  <a:latin typeface="Arial" charset="0"/>
                </a:rPr>
                <a:t>all</a:t>
              </a:r>
              <a:r>
                <a:rPr lang="en-US" sz="1800" dirty="0">
                  <a:latin typeface="Arial" charset="0"/>
                </a:rPr>
                <a:t>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173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book</a:t>
              </a: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conference</a:t>
              </a:r>
              <a:r>
                <a:rPr lang="en-US" sz="1800" dirty="0"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journal	173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other</a:t>
              </a:r>
              <a:r>
                <a:rPr lang="en-US" sz="1800" dirty="0">
                  <a:latin typeface="Arial" charset="0"/>
                </a:rPr>
                <a:t>	</a:t>
              </a:r>
            </a:p>
          </p:txBody>
        </p:sp>
      </p:grpSp>
      <p:sp>
        <p:nvSpPr>
          <p:cNvPr id="101401" name="Oval 25"/>
          <p:cNvSpPr>
            <a:spLocks noChangeArrowheads="1"/>
          </p:cNvSpPr>
          <p:nvPr/>
        </p:nvSpPr>
        <p:spPr bwMode="auto">
          <a:xfrm>
            <a:off x="825500" y="4572000"/>
            <a:ext cx="2362200" cy="6858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20700" y="3541713"/>
            <a:ext cx="1149350" cy="36671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keywords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644900" y="3540125"/>
            <a:ext cx="9461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authors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36575" y="3886200"/>
            <a:ext cx="8328025" cy="2058988"/>
            <a:chOff x="288" y="2438"/>
            <a:chExt cx="5246" cy="1297"/>
          </a:xfrm>
        </p:grpSpPr>
        <p:sp>
          <p:nvSpPr>
            <p:cNvPr id="101393" name="Text Box 17"/>
            <p:cNvSpPr txBox="1">
              <a:spLocks noChangeArrowheads="1"/>
            </p:cNvSpPr>
            <p:nvPr/>
          </p:nvSpPr>
          <p:spPr bwMode="auto">
            <a:xfrm>
              <a:off x="288" y="2448"/>
              <a:ext cx="169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</a:t>
              </a:r>
              <a:r>
                <a:rPr lang="en-US" sz="1800" dirty="0" err="1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digital</a:t>
              </a:r>
              <a:r>
                <a:rPr lang="en-US" sz="1800" dirty="0">
                  <a:solidFill>
                    <a:schemeClr val="bg1">
                      <a:lumMod val="65000"/>
                    </a:schemeClr>
                  </a:solidFill>
                  <a:latin typeface="Arial" charset="0"/>
                </a:rPr>
                <a:t>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libraries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  <a:sym typeface="Webdings" charset="2"/>
                </a:rPr>
                <a:t></a:t>
              </a:r>
              <a:r>
                <a:rPr lang="en-US" sz="1800" dirty="0">
                  <a:latin typeface="Arial" charset="0"/>
                </a:rPr>
                <a:t>HCI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39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formal models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interaction</a:t>
              </a: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task analysis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visualisation	39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web</a:t>
              </a:r>
            </a:p>
          </p:txBody>
        </p:sp>
        <p:sp>
          <p:nvSpPr>
            <p:cNvPr id="101394" name="Text Box 18"/>
            <p:cNvSpPr txBox="1">
              <a:spLocks noChangeArrowheads="1"/>
            </p:cNvSpPr>
            <p:nvPr/>
          </p:nvSpPr>
          <p:spPr bwMode="auto">
            <a:xfrm>
              <a:off x="4080" y="2448"/>
              <a:ext cx="1454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</a:t>
              </a:r>
              <a:r>
                <a:rPr lang="en-US" sz="1800" dirty="0" err="1">
                  <a:latin typeface="Arial" charset="0"/>
                </a:rPr>
                <a:t>all</a:t>
              </a:r>
              <a:r>
                <a:rPr lang="en-US" sz="1800" dirty="0">
                  <a:latin typeface="Arial" charset="0"/>
                </a:rPr>
                <a:t>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39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book</a:t>
              </a: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conference</a:t>
              </a:r>
              <a:r>
                <a:rPr lang="en-US" sz="1800" dirty="0"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journal	39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A6A6A6"/>
                  </a:solidFill>
                  <a:latin typeface="Arial" charset="0"/>
                </a:rPr>
                <a:t>other</a:t>
              </a:r>
              <a:r>
                <a:rPr lang="en-US" sz="1800" dirty="0">
                  <a:latin typeface="Arial" charset="0"/>
                </a:rPr>
                <a:t>	</a:t>
              </a:r>
            </a:p>
          </p:txBody>
        </p:sp>
        <p:sp>
          <p:nvSpPr>
            <p:cNvPr id="101392" name="Text Box 16"/>
            <p:cNvSpPr txBox="1">
              <a:spLocks noChangeArrowheads="1"/>
            </p:cNvSpPr>
            <p:nvPr/>
          </p:nvSpPr>
          <p:spPr bwMode="auto">
            <a:xfrm>
              <a:off x="2256" y="2438"/>
              <a:ext cx="157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</a:t>
              </a:r>
              <a:r>
                <a:rPr lang="en-US" sz="1800" dirty="0" err="1">
                  <a:latin typeface="Arial" charset="0"/>
                </a:rPr>
                <a:t>all</a:t>
              </a:r>
              <a:r>
                <a:rPr lang="en-US" sz="1800" dirty="0">
                  <a:latin typeface="Arial" charset="0"/>
                </a:rPr>
                <a:t>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39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catarci</a:t>
              </a:r>
              <a:r>
                <a:rPr lang="en-US" sz="1800" dirty="0">
                  <a:latin typeface="Arial" charset="0"/>
                </a:rPr>
                <a:t>	18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dix</a:t>
              </a:r>
              <a:r>
                <a:rPr lang="en-US" sz="1800" dirty="0">
                  <a:latin typeface="Arial" charset="0"/>
                </a:rPr>
                <a:t>	1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jones</a:t>
              </a:r>
              <a:r>
                <a:rPr lang="en-US" sz="1800" dirty="0">
                  <a:latin typeface="Arial" charset="0"/>
                </a:rPr>
                <a:t>	3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shneiderman</a:t>
              </a:r>
              <a:r>
                <a:rPr lang="en-US" sz="1800" dirty="0">
                  <a:latin typeface="Arial" charset="0"/>
                </a:rPr>
                <a:t>	21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smith	0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 err="1">
                  <a:latin typeface="Arial" charset="0"/>
                </a:rPr>
                <a:t>wilson</a:t>
              </a:r>
              <a:r>
                <a:rPr lang="en-US" sz="1800" dirty="0">
                  <a:latin typeface="Arial" charset="0"/>
                </a:rPr>
                <a:t>	7</a:t>
              </a:r>
            </a:p>
          </p:txBody>
        </p:sp>
      </p:grp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6537325" y="3540125"/>
            <a:ext cx="730250" cy="366713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B00"/>
                </a:solidFill>
                <a:latin typeface="Arial" charset="0"/>
              </a:rPr>
              <a:t>types</a:t>
            </a:r>
          </a:p>
        </p:txBody>
      </p:sp>
      <p:sp>
        <p:nvSpPr>
          <p:cNvPr id="1013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HiBrowse (iv)</a:t>
            </a:r>
          </a:p>
        </p:txBody>
      </p:sp>
      <p:sp>
        <p:nvSpPr>
          <p:cNvPr id="10138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refining selection updates counts in real time</a:t>
            </a:r>
          </a:p>
          <a:p>
            <a:pPr lvl="1">
              <a:lnSpc>
                <a:spcPct val="90000"/>
              </a:lnSpc>
            </a:pPr>
            <a:endParaRPr lang="en-US" sz="2000"/>
          </a:p>
        </p:txBody>
      </p:sp>
      <p:sp>
        <p:nvSpPr>
          <p:cNvPr id="101402" name="Oval 26"/>
          <p:cNvSpPr>
            <a:spLocks noChangeArrowheads="1"/>
          </p:cNvSpPr>
          <p:nvPr/>
        </p:nvSpPr>
        <p:spPr bwMode="auto">
          <a:xfrm>
            <a:off x="6769100" y="4114800"/>
            <a:ext cx="990600" cy="533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6575" y="3886200"/>
            <a:ext cx="8518525" cy="2058988"/>
            <a:chOff x="288" y="2438"/>
            <a:chExt cx="5366" cy="1297"/>
          </a:xfrm>
        </p:grpSpPr>
        <p:sp>
          <p:nvSpPr>
            <p:cNvPr id="101399" name="Text Box 23"/>
            <p:cNvSpPr txBox="1">
              <a:spLocks noChangeArrowheads="1"/>
            </p:cNvSpPr>
            <p:nvPr/>
          </p:nvSpPr>
          <p:spPr bwMode="auto">
            <a:xfrm>
              <a:off x="4080" y="2448"/>
              <a:ext cx="1574" cy="9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</a:t>
              </a:r>
              <a:r>
                <a:rPr lang="en-US" sz="1800" dirty="0" err="1">
                  <a:latin typeface="Arial" charset="0"/>
                </a:rPr>
                <a:t>all</a:t>
              </a:r>
              <a:r>
                <a:rPr lang="en-US" sz="1800" dirty="0">
                  <a:latin typeface="Arial" charset="0"/>
                </a:rPr>
                <a:t>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45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book	6</a:t>
              </a: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conference</a:t>
              </a:r>
              <a:r>
                <a:rPr lang="en-US" sz="1800" dirty="0">
                  <a:latin typeface="Arial" charset="0"/>
                </a:rPr>
                <a:t>	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journal	39</a:t>
              </a:r>
            </a:p>
            <a:p>
              <a:pPr>
                <a:tabLst>
                  <a:tab pos="2095500" algn="r"/>
                  <a:tab pos="2286000" algn="r"/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other</a:t>
              </a:r>
              <a:r>
                <a:rPr lang="en-US" sz="1800" dirty="0">
                  <a:latin typeface="Arial" charset="0"/>
                </a:rPr>
                <a:t>	</a:t>
              </a:r>
            </a:p>
          </p:txBody>
        </p:sp>
        <p:sp>
          <p:nvSpPr>
            <p:cNvPr id="101397" name="Text Box 21"/>
            <p:cNvSpPr txBox="1">
              <a:spLocks noChangeArrowheads="1"/>
            </p:cNvSpPr>
            <p:nvPr/>
          </p:nvSpPr>
          <p:spPr bwMode="auto">
            <a:xfrm>
              <a:off x="2256" y="2438"/>
              <a:ext cx="157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  <a:sym typeface="Webdings" charset="2"/>
                </a:rPr>
                <a:t></a:t>
              </a:r>
              <a:r>
                <a:rPr lang="en-US" sz="1800">
                  <a:latin typeface="Arial" charset="0"/>
                </a:rPr>
                <a:t>all	</a:t>
              </a:r>
              <a:r>
                <a:rPr lang="en-US" sz="1800">
                  <a:solidFill>
                    <a:schemeClr val="hlink"/>
                  </a:solidFill>
                  <a:latin typeface="Arial" charset="0"/>
                </a:rPr>
                <a:t>45</a:t>
              </a:r>
              <a:endParaRPr lang="en-US" sz="1800">
                <a:latin typeface="Arial" charset="0"/>
              </a:endParaRP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catarci	19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dix	1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jones	5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shneiderman	24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smith	0</a:t>
              </a:r>
            </a:p>
            <a:p>
              <a:pPr>
                <a:tabLst>
                  <a:tab pos="2286000" algn="r"/>
                  <a:tab pos="2476500" algn="r"/>
                  <a:tab pos="2641600" algn="r"/>
                </a:tabLst>
              </a:pPr>
              <a:r>
                <a:rPr lang="en-US" sz="1800">
                  <a:latin typeface="Arial" charset="0"/>
                </a:rPr>
                <a:t>      wilson	8</a:t>
              </a:r>
            </a:p>
          </p:txBody>
        </p:sp>
        <p:sp>
          <p:nvSpPr>
            <p:cNvPr id="101398" name="Text Box 22"/>
            <p:cNvSpPr txBox="1">
              <a:spLocks noChangeArrowheads="1"/>
            </p:cNvSpPr>
            <p:nvPr/>
          </p:nvSpPr>
          <p:spPr bwMode="auto">
            <a:xfrm>
              <a:off x="288" y="2448"/>
              <a:ext cx="1694" cy="12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 err="1">
                  <a:latin typeface="Arial" charset="0"/>
                  <a:sym typeface="Webdings" charset="2"/>
                </a:rPr>
                <a:t></a:t>
              </a:r>
              <a:r>
                <a:rPr lang="en-US" sz="1800" dirty="0" err="1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digital</a:t>
              </a:r>
              <a:r>
                <a:rPr lang="en-US" sz="1800" dirty="0">
                  <a:solidFill>
                    <a:schemeClr val="bg1">
                      <a:lumMod val="75000"/>
                    </a:schemeClr>
                  </a:solidFill>
                  <a:latin typeface="Arial" charset="0"/>
                </a:rPr>
                <a:t> libraries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  <a:sym typeface="Webdings" charset="2"/>
                </a:rPr>
                <a:t></a:t>
              </a:r>
              <a:r>
                <a:rPr lang="en-US" sz="1800" dirty="0">
                  <a:latin typeface="Arial" charset="0"/>
                </a:rPr>
                <a:t>HCI	</a:t>
              </a:r>
              <a:r>
                <a:rPr lang="en-US" sz="1800" dirty="0">
                  <a:solidFill>
                    <a:schemeClr val="hlink"/>
                  </a:solidFill>
                  <a:latin typeface="Arial" charset="0"/>
                </a:rPr>
                <a:t>45</a:t>
              </a:r>
              <a:endParaRPr lang="en-US" sz="1800" dirty="0">
                <a:latin typeface="Arial" charset="0"/>
              </a:endParaRP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formal models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interaction</a:t>
              </a:r>
              <a:r>
                <a:rPr lang="en-US" sz="1800" dirty="0">
                  <a:solidFill>
                    <a:schemeClr val="bg2"/>
                  </a:solidFill>
                  <a:latin typeface="Arial" charset="0"/>
                </a:rPr>
                <a:t>	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task analysis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visualisation	45</a:t>
              </a:r>
            </a:p>
            <a:p>
              <a:pPr>
                <a:tabLst>
                  <a:tab pos="2476500" algn="r"/>
                  <a:tab pos="2641600" algn="r"/>
                </a:tabLst>
              </a:pPr>
              <a:r>
                <a:rPr lang="en-US" sz="1800" dirty="0">
                  <a:latin typeface="Arial" charset="0"/>
                </a:rPr>
                <a:t>      </a:t>
              </a:r>
              <a:r>
                <a:rPr lang="en-US" sz="1800" dirty="0">
                  <a:solidFill>
                    <a:srgbClr val="BFBFBF"/>
                  </a:solidFill>
                  <a:latin typeface="Arial" charset="0"/>
                </a:rPr>
                <a:t>web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01" grpId="0" animBg="1"/>
      <p:bldP spid="10140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starfield (i)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2400"/>
              <a:t>scatter plot for two attributes</a:t>
            </a:r>
            <a:br>
              <a:rPr lang="en-US" sz="2400"/>
            </a:br>
            <a:r>
              <a:rPr lang="en-US" sz="2400"/>
              <a:t>colour/shape codes for more</a:t>
            </a:r>
          </a:p>
          <a:p>
            <a:r>
              <a:rPr lang="en-US" sz="2400"/>
              <a:t>adjust rest with sliders</a:t>
            </a:r>
            <a:br>
              <a:rPr lang="en-US" sz="2400"/>
            </a:br>
            <a:r>
              <a:rPr lang="en-US" sz="2400"/>
              <a:t>dots appear/disappear as slider values change</a:t>
            </a:r>
          </a:p>
          <a:p>
            <a:endParaRPr lang="en-US" sz="2400" b="1">
              <a:solidFill>
                <a:srgbClr val="4B0025"/>
              </a:solidFill>
            </a:endParaRPr>
          </a:p>
          <a:p>
            <a:r>
              <a:rPr lang="en-US" sz="2400" b="1">
                <a:solidFill>
                  <a:srgbClr val="4B0025"/>
                </a:solidFill>
              </a:rPr>
              <a:t>dynamic filtering</a:t>
            </a:r>
            <a:endParaRPr lang="en-US" sz="2400"/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671888"/>
            <a:ext cx="472440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starfield (ii)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when few enough points more details appear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95600"/>
            <a:ext cx="3124200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603625"/>
            <a:ext cx="48768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30" name="AutoShape 6"/>
          <p:cNvSpPr>
            <a:spLocks noChangeArrowheads="1"/>
          </p:cNvSpPr>
          <p:nvPr/>
        </p:nvSpPr>
        <p:spPr bwMode="auto">
          <a:xfrm rot="1067397">
            <a:off x="3581400" y="4114800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Explorer (i)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developed for engineering models</a:t>
            </a:r>
          </a:p>
          <a:p>
            <a:r>
              <a:rPr lang="en-US" sz="2800"/>
              <a:t>like Starfield ...</a:t>
            </a:r>
            <a:br>
              <a:rPr lang="en-US" sz="2800"/>
            </a:br>
            <a:r>
              <a:rPr lang="en-US" sz="2800"/>
              <a:t>but sliders show histogram</a:t>
            </a:r>
          </a:p>
          <a:p>
            <a:r>
              <a:rPr lang="en-US" sz="2800"/>
              <a:t>how many in category (like HiBrowse)</a:t>
            </a:r>
            <a:br>
              <a:rPr lang="en-US" sz="2800"/>
            </a:br>
            <a:r>
              <a:rPr lang="en-US" sz="2800"/>
              <a:t>... and how many ‘just miss’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/>
        </p:nvGraphicFramePr>
        <p:xfrm>
          <a:off x="4876800" y="4800600"/>
          <a:ext cx="3962400" cy="1487488"/>
        </p:xfrm>
        <a:graphic>
          <a:graphicData uri="http://schemas.openxmlformats.org/presentationml/2006/ole">
            <p:oleObj spid="_x0000_s100354" name="Document" r:id="rId3" imgW="3112008" imgH="1167384" progId="Word.Document.8">
              <p:embed/>
            </p:oleObj>
          </a:graphicData>
        </a:graphic>
      </p:graphicFrame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762000" y="5105400"/>
            <a:ext cx="3111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Arial" charset="0"/>
              </a:rPr>
              <a:t>red = full match</a:t>
            </a:r>
          </a:p>
          <a:p>
            <a:r>
              <a:rPr lang="en-US" sz="1800">
                <a:latin typeface="Arial" charset="0"/>
              </a:rPr>
              <a:t>black = all but one attribute</a:t>
            </a:r>
          </a:p>
          <a:p>
            <a:r>
              <a:rPr lang="en-US" sz="1800">
                <a:latin typeface="Arial" charset="0"/>
              </a:rPr>
              <a:t>greys = fewer matching attr’s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2667000" y="5257800"/>
            <a:ext cx="3962400" cy="76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55" name="Line 7"/>
          <p:cNvSpPr>
            <a:spLocks noChangeShapeType="1"/>
          </p:cNvSpPr>
          <p:nvPr/>
        </p:nvSpPr>
        <p:spPr bwMode="auto">
          <a:xfrm>
            <a:off x="3733800" y="5562600"/>
            <a:ext cx="2743200" cy="4572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56" name="Line 8"/>
          <p:cNvSpPr>
            <a:spLocks noChangeShapeType="1"/>
          </p:cNvSpPr>
          <p:nvPr/>
        </p:nvSpPr>
        <p:spPr bwMode="auto">
          <a:xfrm>
            <a:off x="3886200" y="5867400"/>
            <a:ext cx="1981200" cy="1524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Influence Explorer (ii)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 versions highlight individual items</a:t>
            </a:r>
            <a:br>
              <a:rPr lang="en-US" sz="2800"/>
            </a:br>
            <a:r>
              <a:rPr lang="en-US" sz="2800"/>
              <a:t>in each histogram</a:t>
            </a:r>
          </a:p>
          <a:p>
            <a:endParaRPr lang="en-US" sz="2800"/>
          </a:p>
          <a:p>
            <a:endParaRPr lang="en-US" sz="2800"/>
          </a:p>
          <a:p>
            <a:r>
              <a:rPr lang="en-US" sz="2800"/>
              <a:t>similar technique has</a:t>
            </a:r>
            <a:br>
              <a:rPr lang="en-US" sz="2800"/>
            </a:br>
            <a:r>
              <a:rPr lang="en-US" sz="2800"/>
              <a:t>been used to match</a:t>
            </a:r>
            <a:br>
              <a:rPr lang="en-US" sz="2800"/>
            </a:br>
            <a:r>
              <a:rPr lang="en-US" sz="2800"/>
              <a:t>multiple taxonomic</a:t>
            </a:r>
            <a:br>
              <a:rPr lang="en-US" sz="2800"/>
            </a:br>
            <a:r>
              <a:rPr lang="en-US" sz="2800"/>
              <a:t>classifications</a:t>
            </a:r>
          </a:p>
        </p:txBody>
      </p:sp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743200"/>
            <a:ext cx="29464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Scent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Starfield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shows what is </a:t>
            </a:r>
            <a:r>
              <a:rPr lang="en-US" i="1" dirty="0">
                <a:ln>
                  <a:solidFill>
                    <a:srgbClr val="985DA6"/>
                  </a:solidFill>
                </a:ln>
                <a:solidFill>
                  <a:srgbClr val="4B0025"/>
                </a:solidFill>
              </a:rPr>
              <a:t>currently</a:t>
            </a:r>
            <a:r>
              <a:rPr lang="en-US" dirty="0">
                <a:ln>
                  <a:solidFill>
                    <a:srgbClr val="985DA6"/>
                  </a:solidFill>
                </a:ln>
              </a:rPr>
              <a:t> </a:t>
            </a:r>
            <a:r>
              <a:rPr lang="en-US" dirty="0"/>
              <a:t>selected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explore using trial and error</a:t>
            </a:r>
          </a:p>
          <a:p>
            <a:pPr lvl="2"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dirty="0" err="1"/>
              <a:t>HiBrowse</a:t>
            </a:r>
            <a:r>
              <a:rPr lang="en-US" dirty="0"/>
              <a:t> and Influence Explorer</a:t>
            </a:r>
            <a:br>
              <a:rPr lang="en-US" dirty="0"/>
            </a:br>
            <a:r>
              <a:rPr lang="en-US" dirty="0"/>
              <a:t>	show what </a:t>
            </a:r>
            <a:r>
              <a:rPr lang="en-US" i="1" dirty="0">
                <a:ln>
                  <a:solidFill>
                    <a:srgbClr val="985DA6"/>
                  </a:solidFill>
                </a:ln>
                <a:solidFill>
                  <a:srgbClr val="4B0025"/>
                </a:solidFill>
              </a:rPr>
              <a:t>would</a:t>
            </a:r>
            <a:r>
              <a:rPr lang="en-US" dirty="0">
                <a:ln>
                  <a:solidFill>
                    <a:srgbClr val="985DA6"/>
                  </a:solidFill>
                </a:ln>
              </a:rPr>
              <a:t> </a:t>
            </a:r>
            <a:r>
              <a:rPr lang="en-US" dirty="0"/>
              <a:t>happen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dirty="0" err="1"/>
              <a:t>Pirolli</a:t>
            </a:r>
            <a:r>
              <a:rPr lang="en-US" dirty="0"/>
              <a:t> et al. call this </a:t>
            </a:r>
            <a:r>
              <a:rPr lang="en-US" dirty="0">
                <a:solidFill>
                  <a:srgbClr val="4B0025"/>
                </a:solidFill>
              </a:rPr>
              <a:t>Information Scent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things in the interface that help you know what actions to take to find the information you want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visualising in text</a:t>
            </a:r>
            <a:br>
              <a:rPr lang="en-US" smtClean="0"/>
            </a:br>
            <a:r>
              <a:rPr lang="en-US" smtClean="0"/>
              <a:t>alignment - numbers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visually:</a:t>
            </a:r>
          </a:p>
          <a:p>
            <a:r>
              <a:rPr lang="en-US" smtClean="0"/>
              <a:t> long number = big number</a:t>
            </a:r>
          </a:p>
          <a:p>
            <a:endParaRPr lang="en-US" smtClean="0"/>
          </a:p>
          <a:p>
            <a:r>
              <a:rPr lang="en-US" smtClean="0"/>
              <a:t>align decimal points</a:t>
            </a:r>
          </a:p>
          <a:p>
            <a:r>
              <a:rPr lang="en-US" smtClean="0"/>
              <a:t>or right align integers</a:t>
            </a:r>
          </a:p>
          <a:p>
            <a:endParaRPr lang="en-US" dirty="0"/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5867400" y="2209800"/>
            <a:ext cx="2895600" cy="40195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854075">
              <a:spcBef>
                <a:spcPct val="50000"/>
              </a:spcBef>
              <a:tabLst>
                <a:tab pos="1236663" algn="dec"/>
              </a:tabLst>
            </a:pPr>
            <a:r>
              <a:rPr lang="en-US" sz="3200">
                <a:latin typeface="Times New Roman" charset="0"/>
              </a:rPr>
              <a:t>	627.865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1.005763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382.583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2502.56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432.935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2.0175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652.87</a:t>
            </a:r>
            <a:br>
              <a:rPr lang="en-US" sz="3200">
                <a:latin typeface="Times New Roman" charset="0"/>
              </a:rPr>
            </a:br>
            <a:r>
              <a:rPr lang="en-US" sz="3200">
                <a:latin typeface="Times New Roman" charset="0"/>
              </a:rPr>
              <a:t>	56.34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very large datasets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/>
              <a:t>too many points/lines to see</a:t>
            </a:r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800" dirty="0"/>
              <a:t>solutions ...</a:t>
            </a:r>
          </a:p>
          <a:p>
            <a:endParaRPr lang="en-US" sz="1400" dirty="0"/>
          </a:p>
          <a:p>
            <a:r>
              <a:rPr lang="en-US" sz="2800" dirty="0"/>
              <a:t>space-filling single-pixel per item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 err="1" smtClean="0"/>
              <a:t>Keim’s</a:t>
            </a:r>
            <a:r>
              <a:rPr lang="en-US" sz="2800" dirty="0" smtClean="0"/>
              <a:t> </a:t>
            </a:r>
            <a:r>
              <a:rPr lang="en-US" sz="2800" dirty="0" err="1" smtClean="0"/>
              <a:t>VisD</a:t>
            </a:r>
            <a:endParaRPr lang="en-US" sz="2800" dirty="0" smtClean="0"/>
          </a:p>
          <a:p>
            <a:r>
              <a:rPr lang="en-US" sz="2800" dirty="0"/>
              <a:t>random selection</a:t>
            </a:r>
            <a:br>
              <a:rPr lang="en-US" sz="2800" dirty="0"/>
            </a:br>
            <a:r>
              <a:rPr lang="en-US" sz="2800" dirty="0"/>
              <a:t>	(see</a:t>
            </a:r>
            <a:r>
              <a:rPr lang="en-US" sz="2800" dirty="0" smtClean="0"/>
              <a:t> Geoff Ellis’ thesis)</a:t>
            </a:r>
            <a:endParaRPr lang="en-US" sz="2800" dirty="0"/>
          </a:p>
          <a:p>
            <a:r>
              <a:rPr lang="en-US" sz="2800" dirty="0"/>
              <a:t>clustering</a:t>
            </a:r>
            <a:br>
              <a:rPr lang="en-US" sz="2800" dirty="0"/>
            </a:br>
            <a:r>
              <a:rPr lang="en-US" sz="2800" dirty="0" smtClean="0"/>
              <a:t>	</a:t>
            </a:r>
            <a:r>
              <a:rPr lang="en-GB" sz="2800" dirty="0" smtClean="0"/>
              <a:t>visualise</a:t>
            </a:r>
            <a:r>
              <a:rPr lang="en-US" sz="2800" dirty="0" smtClean="0"/>
              <a:t> </a:t>
            </a:r>
            <a:r>
              <a:rPr lang="en-US" sz="2800" dirty="0"/>
              <a:t>groups not individuals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133600"/>
            <a:ext cx="2933700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kei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818" y="2664506"/>
            <a:ext cx="3587132" cy="355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visualising</a:t>
            </a:r>
            <a:r>
              <a:rPr lang="en-US" sz="3200" dirty="0" smtClean="0"/>
              <a:t> in text</a:t>
            </a:r>
            <a:br>
              <a:rPr lang="en-US" sz="3200" dirty="0" smtClean="0"/>
            </a:br>
            <a:r>
              <a:rPr lang="en-US" dirty="0"/>
              <a:t> </a:t>
            </a:r>
            <a:r>
              <a:rPr lang="en-US" dirty="0" err="1" smtClean="0"/>
              <a:t>TableLens</a:t>
            </a:r>
            <a:endParaRPr lang="en-US" sz="2400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/>
              <a:t>like a‘spreadsheet’ ...</a:t>
            </a:r>
          </a:p>
          <a:p>
            <a:pPr>
              <a:buFontTx/>
              <a:buNone/>
            </a:pPr>
            <a:r>
              <a:rPr lang="en-US" sz="2400"/>
              <a:t>... but some rows squashed to one pixel high</a:t>
            </a:r>
          </a:p>
          <a:p>
            <a:pPr>
              <a:buFontTx/>
              <a:buNone/>
            </a:pPr>
            <a:r>
              <a:rPr lang="en-US" sz="2400"/>
              <a:t>numbers become small histogram bars</a:t>
            </a:r>
            <a:endParaRPr lang="en-US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3262313"/>
            <a:ext cx="4876800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visualising</a:t>
            </a:r>
            <a:r>
              <a:rPr lang="en-US" sz="3200" dirty="0" smtClean="0"/>
              <a:t> in text</a:t>
            </a:r>
            <a:br>
              <a:rPr lang="en-US" sz="3200" dirty="0" smtClean="0"/>
            </a:br>
            <a:r>
              <a:rPr lang="en-US" sz="3200" dirty="0" smtClean="0"/>
              <a:t> </a:t>
            </a:r>
            <a:r>
              <a:rPr lang="en-US" sz="3200" dirty="0" err="1" smtClean="0"/>
              <a:t>TableLens</a:t>
            </a:r>
            <a:endParaRPr lang="en-US" sz="2400" dirty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N.B. also an example of </a:t>
            </a:r>
            <a:r>
              <a:rPr lang="en-US" sz="2400" b="1" dirty="0" err="1">
                <a:solidFill>
                  <a:srgbClr val="4B0025"/>
                </a:solidFill>
              </a:rPr>
              <a:t>focus+context</a:t>
            </a:r>
            <a:endParaRPr lang="en-US" dirty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0" y="2525713"/>
            <a:ext cx="6019800" cy="387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8650" y="3390900"/>
            <a:ext cx="6172200" cy="2774950"/>
            <a:chOff x="96" y="2256"/>
            <a:chExt cx="3888" cy="1748"/>
          </a:xfrm>
        </p:grpSpPr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96" y="3024"/>
              <a:ext cx="1245" cy="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4B0025"/>
                  </a:solidFill>
                  <a:latin typeface="Arial" charset="0"/>
                </a:rPr>
                <a:t>context</a:t>
              </a:r>
              <a:r>
                <a:rPr lang="en-US">
                  <a:latin typeface="Arial" charset="0"/>
                </a:rPr>
                <a:t/>
              </a:r>
              <a:br>
                <a:rPr lang="en-US">
                  <a:latin typeface="Arial" charset="0"/>
                </a:rPr>
              </a:br>
              <a:r>
                <a:rPr lang="en-US" sz="1800">
                  <a:latin typeface="Arial" charset="0"/>
                </a:rPr>
                <a:t>whole dataset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can also be seen 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in overview</a:t>
              </a:r>
            </a:p>
            <a:p>
              <a:pPr algn="ctr"/>
              <a:r>
                <a:rPr lang="en-US" sz="1800">
                  <a:latin typeface="Arial" charset="0"/>
                </a:rPr>
                <a:t> </a:t>
              </a:r>
              <a:endParaRPr lang="en-US">
                <a:latin typeface="Arial" charset="0"/>
              </a:endParaRPr>
            </a:p>
          </p:txBody>
        </p:sp>
        <p:sp>
          <p:nvSpPr>
            <p:cNvPr id="82953" name="Line 9"/>
            <p:cNvSpPr>
              <a:spLocks noChangeShapeType="1"/>
            </p:cNvSpPr>
            <p:nvPr/>
          </p:nvSpPr>
          <p:spPr bwMode="auto">
            <a:xfrm flipV="1">
              <a:off x="1200" y="2256"/>
              <a:ext cx="960" cy="110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4" name="Line 10"/>
            <p:cNvSpPr>
              <a:spLocks noChangeShapeType="1"/>
            </p:cNvSpPr>
            <p:nvPr/>
          </p:nvSpPr>
          <p:spPr bwMode="auto">
            <a:xfrm flipV="1">
              <a:off x="1296" y="3120"/>
              <a:ext cx="1824" cy="48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5" name="Line 11"/>
            <p:cNvSpPr>
              <a:spLocks noChangeShapeType="1"/>
            </p:cNvSpPr>
            <p:nvPr/>
          </p:nvSpPr>
          <p:spPr bwMode="auto">
            <a:xfrm>
              <a:off x="1248" y="3792"/>
              <a:ext cx="2736" cy="96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33450" y="2857500"/>
            <a:ext cx="2971800" cy="2438400"/>
            <a:chOff x="288" y="1920"/>
            <a:chExt cx="1872" cy="1536"/>
          </a:xfrm>
        </p:grpSpPr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288" y="1920"/>
              <a:ext cx="836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b="1">
                  <a:solidFill>
                    <a:srgbClr val="4B0025"/>
                  </a:solidFill>
                  <a:latin typeface="Arial" charset="0"/>
                </a:rPr>
                <a:t>focus</a:t>
              </a:r>
              <a:r>
                <a:rPr lang="en-US">
                  <a:latin typeface="Arial" charset="0"/>
                </a:rPr>
                <a:t/>
              </a:r>
              <a:br>
                <a:rPr lang="en-US">
                  <a:latin typeface="Arial" charset="0"/>
                </a:rPr>
              </a:br>
              <a:r>
                <a:rPr lang="en-US" sz="1800">
                  <a:latin typeface="Arial" charset="0"/>
                </a:rPr>
                <a:t>some rows</a:t>
              </a:r>
              <a:br>
                <a:rPr lang="en-US" sz="1800">
                  <a:latin typeface="Arial" charset="0"/>
                </a:rPr>
              </a:br>
              <a:r>
                <a:rPr lang="en-US" sz="1800">
                  <a:latin typeface="Arial" charset="0"/>
                </a:rPr>
                <a:t>in full detail</a:t>
              </a:r>
              <a:endParaRPr lang="en-US">
                <a:latin typeface="Arial" charset="0"/>
              </a:endParaRPr>
            </a:p>
          </p:txBody>
        </p:sp>
        <p:sp>
          <p:nvSpPr>
            <p:cNvPr id="82951" name="Line 7"/>
            <p:cNvSpPr>
              <a:spLocks noChangeShapeType="1"/>
            </p:cNvSpPr>
            <p:nvPr/>
          </p:nvSpPr>
          <p:spPr bwMode="auto">
            <a:xfrm>
              <a:off x="1152" y="2448"/>
              <a:ext cx="432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2" name="Line 8"/>
            <p:cNvSpPr>
              <a:spLocks noChangeShapeType="1"/>
            </p:cNvSpPr>
            <p:nvPr/>
          </p:nvSpPr>
          <p:spPr bwMode="auto">
            <a:xfrm>
              <a:off x="1104" y="2544"/>
              <a:ext cx="432" cy="91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956" name="Line 12"/>
            <p:cNvSpPr>
              <a:spLocks noChangeShapeType="1"/>
            </p:cNvSpPr>
            <p:nvPr/>
          </p:nvSpPr>
          <p:spPr bwMode="auto">
            <a:xfrm>
              <a:off x="1152" y="2304"/>
              <a:ext cx="100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2401</Words>
  <Application>Microsoft Macintosh PowerPoint</Application>
  <PresentationFormat>On-screen Show (4:3)</PresentationFormat>
  <Paragraphs>520</Paragraphs>
  <Slides>70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Office Theme</vt:lpstr>
      <vt:lpstr>Document</vt:lpstr>
      <vt:lpstr>Chart</vt:lpstr>
      <vt:lpstr>information visualisation</vt:lpstr>
      <vt:lpstr>example Map your moves</vt:lpstr>
      <vt:lpstr>example Map your moves</vt:lpstr>
      <vt:lpstr>what is visualistion?</vt:lpstr>
      <vt:lpstr>direct sensory experience</vt:lpstr>
      <vt:lpstr>visualising in text alignment - numbers</vt:lpstr>
      <vt:lpstr>visualising in text alignment - numbers</vt:lpstr>
      <vt:lpstr>visualising in text  TableLens</vt:lpstr>
      <vt:lpstr>visualising in text  TableLens</vt:lpstr>
      <vt:lpstr>especially visual</vt:lpstr>
      <vt:lpstr>why visualisation?</vt:lpstr>
      <vt:lpstr>why visualisation?</vt:lpstr>
      <vt:lpstr>why visualisation?</vt:lpstr>
      <vt:lpstr>why visualisation?</vt:lpstr>
      <vt:lpstr>why visualisation?</vt:lpstr>
      <vt:lpstr>why visualisation?</vt:lpstr>
      <vt:lpstr>why visualisation?</vt:lpstr>
      <vt:lpstr>Slide 18</vt:lpstr>
      <vt:lpstr>a brief history of visualisation</vt:lpstr>
      <vt:lpstr>a brief history ...</vt:lpstr>
      <vt:lpstr>static visualisation from clay tablets to Tufte</vt:lpstr>
      <vt:lpstr>static visualisation from clay tablets to Tufte</vt:lpstr>
      <vt:lpstr>static visualisation from clay tablets to Tufte</vt:lpstr>
      <vt:lpstr>Slide 24</vt:lpstr>
      <vt:lpstr>static visualisation from clay tablets to Tufte</vt:lpstr>
      <vt:lpstr>static visualisation</vt:lpstr>
      <vt:lpstr>interactive visualisation</vt:lpstr>
      <vt:lpstr>... and now</vt:lpstr>
      <vt:lpstr>and visual analytics!</vt:lpstr>
      <vt:lpstr>Slide 30</vt:lpstr>
      <vt:lpstr>visualisation in context</vt:lpstr>
      <vt:lpstr>plain visualisation</vt:lpstr>
      <vt:lpstr>visual analytics</vt:lpstr>
      <vt:lpstr>the big picture</vt:lpstr>
      <vt:lpstr>Slide 35</vt:lpstr>
      <vt:lpstr>designing visualisation</vt:lpstr>
      <vt:lpstr>choosing representations</vt:lpstr>
      <vt:lpstr>trade-off</vt:lpstr>
      <vt:lpstr>relaxing constraints</vt:lpstr>
      <vt:lpstr>make your own (iii)  relaxing constraints</vt:lpstr>
      <vt:lpstr>make your own (iii)  relaxing constraints</vt:lpstr>
      <vt:lpstr>make your own (iii)  relaxing constraints</vt:lpstr>
      <vt:lpstr>kinds of interaction</vt:lpstr>
      <vt:lpstr>Shneiderman’s visualisation mantra</vt:lpstr>
      <vt:lpstr>Slide 45</vt:lpstr>
      <vt:lpstr>classic visualisations</vt:lpstr>
      <vt:lpstr>displaying groups/clusters</vt:lpstr>
      <vt:lpstr>using clusters the scatter/gather browser</vt:lpstr>
      <vt:lpstr>displaying clusters scatter-gather browser</vt:lpstr>
      <vt:lpstr>hierarchical data</vt:lpstr>
      <vt:lpstr>problems with trees ...</vt:lpstr>
      <vt:lpstr>use 3D?</vt:lpstr>
      <vt:lpstr>good use of 3D</vt:lpstr>
      <vt:lpstr>cone trees  cam trees</vt:lpstr>
      <vt:lpstr>disect 2D space - treemaps</vt:lpstr>
      <vt:lpstr>treemaps (2)</vt:lpstr>
      <vt:lpstr>treemaps (3)</vt:lpstr>
      <vt:lpstr>distort space ...</vt:lpstr>
      <vt:lpstr>multiple attributes</vt:lpstr>
      <vt:lpstr>traditional approach ... boolean queries</vt:lpstr>
      <vt:lpstr>faceted browsing e.g. HiBrowse (one of the earliest)</vt:lpstr>
      <vt:lpstr>HiBrowse (ii)</vt:lpstr>
      <vt:lpstr>HiBrowse (iii)</vt:lpstr>
      <vt:lpstr>HiBrowse (iv)</vt:lpstr>
      <vt:lpstr>starfield (i)</vt:lpstr>
      <vt:lpstr>starfield (ii)</vt:lpstr>
      <vt:lpstr>Influence Explorer (i)</vt:lpstr>
      <vt:lpstr>Influence Explorer (ii)</vt:lpstr>
      <vt:lpstr>Information Scent</vt:lpstr>
      <vt:lpstr>very large datasets</vt:lpstr>
    </vt:vector>
  </TitlesOfParts>
  <Company>Lancaster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visualisation</dc:title>
  <dc:creator>Alan Dix</dc:creator>
  <cp:lastModifiedBy>Alan Dix</cp:lastModifiedBy>
  <cp:revision>14</cp:revision>
  <cp:lastPrinted>2012-01-20T17:45:52Z</cp:lastPrinted>
  <dcterms:created xsi:type="dcterms:W3CDTF">2012-01-23T09:25:09Z</dcterms:created>
  <dcterms:modified xsi:type="dcterms:W3CDTF">2012-01-24T16:07:18Z</dcterms:modified>
</cp:coreProperties>
</file>